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Lst>
  <p:notesMasterIdLst>
    <p:notesMasterId r:id="rId44"/>
  </p:notesMasterIdLst>
  <p:handoutMasterIdLst>
    <p:handoutMasterId r:id="rId45"/>
  </p:handoutMasterIdLst>
  <p:sldIdLst>
    <p:sldId id="259" r:id="rId6"/>
    <p:sldId id="264" r:id="rId7"/>
    <p:sldId id="266" r:id="rId8"/>
    <p:sldId id="268" r:id="rId9"/>
    <p:sldId id="510" r:id="rId10"/>
    <p:sldId id="390" r:id="rId11"/>
    <p:sldId id="265" r:id="rId12"/>
    <p:sldId id="267" r:id="rId13"/>
    <p:sldId id="271" r:id="rId14"/>
    <p:sldId id="272" r:id="rId15"/>
    <p:sldId id="273" r:id="rId16"/>
    <p:sldId id="274" r:id="rId17"/>
    <p:sldId id="275" r:id="rId18"/>
    <p:sldId id="478" r:id="rId19"/>
    <p:sldId id="511" r:id="rId20"/>
    <p:sldId id="277" r:id="rId21"/>
    <p:sldId id="512" r:id="rId22"/>
    <p:sldId id="278" r:id="rId23"/>
    <p:sldId id="280" r:id="rId24"/>
    <p:sldId id="281" r:id="rId25"/>
    <p:sldId id="284" r:id="rId26"/>
    <p:sldId id="285" r:id="rId27"/>
    <p:sldId id="286" r:id="rId28"/>
    <p:sldId id="287" r:id="rId29"/>
    <p:sldId id="288" r:id="rId30"/>
    <p:sldId id="289" r:id="rId31"/>
    <p:sldId id="290" r:id="rId32"/>
    <p:sldId id="291" r:id="rId33"/>
    <p:sldId id="293" r:id="rId34"/>
    <p:sldId id="294" r:id="rId35"/>
    <p:sldId id="295" r:id="rId36"/>
    <p:sldId id="308" r:id="rId37"/>
    <p:sldId id="305" r:id="rId38"/>
    <p:sldId id="306" r:id="rId39"/>
    <p:sldId id="507" r:id="rId40"/>
    <p:sldId id="463" r:id="rId41"/>
    <p:sldId id="345" r:id="rId42"/>
    <p:sldId id="310" r:id="rId43"/>
  </p:sldIdLst>
  <p:sldSz cx="12192000" cy="6858000"/>
  <p:notesSz cx="6858000" cy="167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Overview" id="{6996D71A-E998-4C3E-BC7A-499A03BBCEB3}">
          <p14:sldIdLst>
            <p14:sldId id="259"/>
          </p14:sldIdLst>
        </p14:section>
        <p14:section name="Food Industry Overview" id="{CEA3C291-D049-491A-BC99-C458F72CFF29}">
          <p14:sldIdLst>
            <p14:sldId id="264"/>
            <p14:sldId id="266"/>
            <p14:sldId id="268"/>
            <p14:sldId id="510"/>
            <p14:sldId id="390"/>
            <p14:sldId id="265"/>
            <p14:sldId id="267"/>
            <p14:sldId id="271"/>
            <p14:sldId id="272"/>
            <p14:sldId id="273"/>
            <p14:sldId id="274"/>
            <p14:sldId id="275"/>
            <p14:sldId id="478"/>
            <p14:sldId id="511"/>
            <p14:sldId id="277"/>
            <p14:sldId id="512"/>
            <p14:sldId id="278"/>
          </p14:sldIdLst>
        </p14:section>
        <p14:section name="The Science Behind Taste" id="{E0AC05BB-801A-4383-8B65-75ADC348C9AF}">
          <p14:sldIdLst>
            <p14:sldId id="280"/>
            <p14:sldId id="281"/>
            <p14:sldId id="284"/>
            <p14:sldId id="285"/>
            <p14:sldId id="286"/>
            <p14:sldId id="287"/>
            <p14:sldId id="288"/>
            <p14:sldId id="289"/>
            <p14:sldId id="290"/>
            <p14:sldId id="291"/>
            <p14:sldId id="293"/>
            <p14:sldId id="294"/>
            <p14:sldId id="295"/>
            <p14:sldId id="308"/>
            <p14:sldId id="305"/>
            <p14:sldId id="306"/>
            <p14:sldId id="507"/>
            <p14:sldId id="463"/>
            <p14:sldId id="345"/>
            <p14:sldId id="31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29" autoAdjust="0"/>
    <p:restoredTop sz="70494" autoAdjust="0"/>
  </p:normalViewPr>
  <p:slideViewPr>
    <p:cSldViewPr snapToGrid="0" showGuides="1">
      <p:cViewPr varScale="1">
        <p:scale>
          <a:sx n="91" d="100"/>
          <a:sy n="91" d="100"/>
        </p:scale>
        <p:origin x="1500" y="96"/>
      </p:cViewPr>
      <p:guideLst>
        <p:guide orient="horz" pos="2160"/>
        <p:guide pos="3840"/>
      </p:guideLst>
    </p:cSldViewPr>
  </p:slideViewPr>
  <p:notesTextViewPr>
    <p:cViewPr>
      <p:scale>
        <a:sx n="1" d="1"/>
        <a:sy n="1" d="1"/>
      </p:scale>
      <p:origin x="0" y="0"/>
    </p:cViewPr>
  </p:notesTextViewPr>
  <p:notesViewPr>
    <p:cSldViewPr snapToGrid="0" showGuides="1">
      <p:cViewPr varScale="1">
        <p:scale>
          <a:sx n="78" d="100"/>
          <a:sy n="78" d="100"/>
        </p:scale>
        <p:origin x="3850" y="6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F80DFE-183A-427D-927C-29AA672C4465}"/>
              </a:ext>
            </a:extLst>
          </p:cNvPr>
          <p:cNvSpPr>
            <a:spLocks noGrp="1"/>
          </p:cNvSpPr>
          <p:nvPr>
            <p:ph type="hdr" sz="quarter"/>
          </p:nvPr>
        </p:nvSpPr>
        <p:spPr>
          <a:xfrm>
            <a:off x="2" y="2"/>
            <a:ext cx="3170238" cy="481013"/>
          </a:xfrm>
          <a:prstGeom prst="rect">
            <a:avLst/>
          </a:prstGeom>
        </p:spPr>
        <p:txBody>
          <a:bodyPr vert="horz" lIns="91413" tIns="45708" rIns="91413" bIns="45708" rtlCol="0"/>
          <a:lstStyle>
            <a:lvl1pPr algn="l">
              <a:defRPr sz="1200"/>
            </a:lvl1pPr>
          </a:lstStyle>
          <a:p>
            <a:endParaRPr lang="en-US"/>
          </a:p>
        </p:txBody>
      </p:sp>
      <p:sp>
        <p:nvSpPr>
          <p:cNvPr id="4" name="Footer Placeholder 3">
            <a:extLst>
              <a:ext uri="{FF2B5EF4-FFF2-40B4-BE49-F238E27FC236}">
                <a16:creationId xmlns:a16="http://schemas.microsoft.com/office/drawing/2014/main" id="{1D0D31CD-05B8-48B0-B819-B74F85610BC7}"/>
              </a:ext>
            </a:extLst>
          </p:cNvPr>
          <p:cNvSpPr>
            <a:spLocks noGrp="1"/>
          </p:cNvSpPr>
          <p:nvPr>
            <p:ph type="ftr" sz="quarter" idx="2"/>
          </p:nvPr>
        </p:nvSpPr>
        <p:spPr>
          <a:xfrm>
            <a:off x="2" y="9120188"/>
            <a:ext cx="3170238" cy="481012"/>
          </a:xfrm>
          <a:prstGeom prst="rect">
            <a:avLst/>
          </a:prstGeom>
        </p:spPr>
        <p:txBody>
          <a:bodyPr vert="horz" lIns="91413" tIns="45708" rIns="91413" bIns="45708" rtlCol="0" anchor="b"/>
          <a:lstStyle>
            <a:lvl1pPr algn="l">
              <a:defRPr sz="1200"/>
            </a:lvl1pPr>
          </a:lstStyle>
          <a:p>
            <a:endParaRPr lang="en-US"/>
          </a:p>
        </p:txBody>
      </p:sp>
    </p:spTree>
    <p:extLst>
      <p:ext uri="{BB962C8B-B14F-4D97-AF65-F5344CB8AC3E}">
        <p14:creationId xmlns:p14="http://schemas.microsoft.com/office/powerpoint/2010/main" val="1759168289"/>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109121"/>
      </p:ext>
    </p:extLst>
  </p:cSld>
  <p:clrMap bg1="lt1" tx1="dk1" bg2="lt2" tx2="dk2" accent1="accent1" accent2="accent2" accent3="accent3" accent4="accent4" accent5="accent5" accent6="accent6" hlink="hlink" folHlink="folHlink"/>
  <p:hf sldNum="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ncbi.nlm.nih.gov/pmc/articles/PMC5253989/#r8" TargetMode="External"/><Relationship Id="rId13" Type="http://schemas.openxmlformats.org/officeDocument/2006/relationships/hyperlink" Target="https://www.ncbi.nlm.nih.gov/pmc/articles/PMC5253989/#r13" TargetMode="External"/><Relationship Id="rId3" Type="http://schemas.openxmlformats.org/officeDocument/2006/relationships/hyperlink" Target="https://www.ncbi.nlm.nih.gov/pmc/articles/PMC5253989/#r1" TargetMode="External"/><Relationship Id="rId7" Type="http://schemas.openxmlformats.org/officeDocument/2006/relationships/hyperlink" Target="https://www.ncbi.nlm.nih.gov/pmc/articles/PMC5253989/#r6" TargetMode="External"/><Relationship Id="rId12" Type="http://schemas.openxmlformats.org/officeDocument/2006/relationships/hyperlink" Target="https://www.ncbi.nlm.nih.gov/pmc/articles/PMC5253989/#r4"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cbi.nlm.nih.gov/pmc/articles/PMC5253989/#r5" TargetMode="External"/><Relationship Id="rId11" Type="http://schemas.openxmlformats.org/officeDocument/2006/relationships/hyperlink" Target="https://www.ncbi.nlm.nih.gov/pmc/articles/PMC5253989/#r12" TargetMode="External"/><Relationship Id="rId5" Type="http://schemas.openxmlformats.org/officeDocument/2006/relationships/hyperlink" Target="https://www.ncbi.nlm.nih.gov/pmc/articles/PMC5253989/#r3" TargetMode="External"/><Relationship Id="rId10" Type="http://schemas.openxmlformats.org/officeDocument/2006/relationships/hyperlink" Target="https://www.ncbi.nlm.nih.gov/pmc/articles/PMC5253989/#r11" TargetMode="External"/><Relationship Id="rId4" Type="http://schemas.openxmlformats.org/officeDocument/2006/relationships/hyperlink" Target="https://www.ncbi.nlm.nih.gov/pmc/articles/PMC5253989/#r2" TargetMode="External"/><Relationship Id="rId9" Type="http://schemas.openxmlformats.org/officeDocument/2006/relationships/hyperlink" Target="https://www.ncbi.nlm.nih.gov/pmc/articles/PMC5253989/#r10" TargetMode="External"/><Relationship Id="rId14" Type="http://schemas.openxmlformats.org/officeDocument/2006/relationships/hyperlink" Target="https://www.ncbi.nlm.nih.gov/pmc/articles/PMC5253989/#r14"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1839" y="4621213"/>
            <a:ext cx="5851525" cy="3779837"/>
          </a:xfrm>
          <a:prstGeom prst="rect">
            <a:avLst/>
          </a:prstGeom>
        </p:spPr>
        <p:txBody>
          <a:bodyPr lIns="91427" tIns="45714" rIns="91427" bIns="45714"/>
          <a:lstStyle/>
          <a:p>
            <a:r>
              <a:rPr lang="en-US" dirty="0"/>
              <a:t>We will have a great time today, but #1 most important is your safety.</a:t>
            </a:r>
          </a:p>
          <a:p>
            <a:r>
              <a:rPr lang="en-US" dirty="0"/>
              <a:t>*Restrooms</a:t>
            </a:r>
          </a:p>
          <a:p>
            <a:r>
              <a:rPr lang="en-US" dirty="0"/>
              <a:t>*Emergency Exits &amp; Meeting place</a:t>
            </a:r>
          </a:p>
          <a:p>
            <a:pPr marL="177845" indent="-177845">
              <a:buFont typeface="Arial" panose="020B0604020202020204" pitchFamily="34" charset="0"/>
              <a:buChar char="•"/>
            </a:pPr>
            <a:r>
              <a:rPr lang="en-US" dirty="0"/>
              <a:t>Any Q throughout the day – how can we help you – LOOK FOR – cell number of someone that can help!</a:t>
            </a:r>
          </a:p>
          <a:p>
            <a:pPr marL="177845" indent="-177845">
              <a:buFont typeface="Arial" panose="020B0604020202020204" pitchFamily="34" charset="0"/>
              <a:buChar char="•"/>
            </a:pPr>
            <a:endParaRPr lang="en-US" dirty="0"/>
          </a:p>
        </p:txBody>
      </p:sp>
    </p:spTree>
    <p:extLst>
      <p:ext uri="{BB962C8B-B14F-4D97-AF65-F5344CB8AC3E}">
        <p14:creationId xmlns:p14="http://schemas.microsoft.com/office/powerpoint/2010/main" val="3638451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dirty="0"/>
              <a:t>Food Science &amp; your students</a:t>
            </a:r>
          </a:p>
          <a:p>
            <a:pPr marL="457200" indent="-457200">
              <a:lnSpc>
                <a:spcPct val="90000"/>
              </a:lnSpc>
              <a:spcBef>
                <a:spcPts val="1000"/>
              </a:spcBef>
              <a:buFont typeface="Arial"/>
              <a:buChar char="•"/>
            </a:pPr>
            <a:r>
              <a:rPr lang="en-US" dirty="0"/>
              <a:t>Your students need to understand how science, technology &amp; society are interrelated.</a:t>
            </a:r>
          </a:p>
          <a:p>
            <a:pPr marL="457200" indent="-457200">
              <a:lnSpc>
                <a:spcPct val="90000"/>
              </a:lnSpc>
              <a:spcBef>
                <a:spcPts val="1000"/>
              </a:spcBef>
              <a:buFont typeface="Arial"/>
              <a:buChar char="•"/>
            </a:pPr>
            <a:endParaRPr lang="en-US" dirty="0"/>
          </a:p>
          <a:p>
            <a:pPr marL="457200" indent="-457200">
              <a:lnSpc>
                <a:spcPct val="90000"/>
              </a:lnSpc>
              <a:spcBef>
                <a:spcPts val="1000"/>
              </a:spcBef>
              <a:buFont typeface="Arial"/>
              <a:buChar char="•"/>
            </a:pPr>
            <a:r>
              <a:rPr lang="en-US" dirty="0"/>
              <a:t>Challenge our students to build on what they already know– connecting what is learned in a science class &amp; their lives in the world.</a:t>
            </a:r>
          </a:p>
          <a:p>
            <a:pPr marL="457200" indent="-457200">
              <a:lnSpc>
                <a:spcPct val="90000"/>
              </a:lnSpc>
              <a:spcBef>
                <a:spcPts val="1000"/>
              </a:spcBef>
              <a:buFont typeface="Arial"/>
              <a:buChar char="•"/>
            </a:pPr>
            <a:endParaRPr lang="en-US" dirty="0"/>
          </a:p>
          <a:p>
            <a:pPr marL="457200" indent="-457200">
              <a:lnSpc>
                <a:spcPct val="90000"/>
              </a:lnSpc>
              <a:spcBef>
                <a:spcPts val="1000"/>
              </a:spcBef>
              <a:buFont typeface="Arial"/>
              <a:buChar char="•"/>
            </a:pPr>
            <a:r>
              <a:rPr lang="en-US" dirty="0"/>
              <a:t>Take the concerns, interests &amp; experiences of students and connect them to the classroom, using scientific knowledge &amp; critical thinking.</a:t>
            </a:r>
          </a:p>
          <a:p>
            <a:pPr marL="171450" indent="-171450">
              <a:lnSpc>
                <a:spcPct val="90000"/>
              </a:lnSpc>
              <a:spcBef>
                <a:spcPts val="1000"/>
              </a:spcBef>
              <a:buFont typeface="Arial"/>
              <a:buChar char="•"/>
            </a:pPr>
            <a:endParaRPr lang="en-US" dirty="0"/>
          </a:p>
          <a:p>
            <a:endParaRPr lang="en-US" dirty="0">
              <a:cs typeface="Calibri"/>
            </a:endParaRPr>
          </a:p>
        </p:txBody>
      </p:sp>
    </p:spTree>
    <p:extLst>
      <p:ext uri="{BB962C8B-B14F-4D97-AF65-F5344CB8AC3E}">
        <p14:creationId xmlns:p14="http://schemas.microsoft.com/office/powerpoint/2010/main" val="3288455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a:p>
        </p:txBody>
      </p:sp>
    </p:spTree>
    <p:extLst>
      <p:ext uri="{BB962C8B-B14F-4D97-AF65-F5344CB8AC3E}">
        <p14:creationId xmlns:p14="http://schemas.microsoft.com/office/powerpoint/2010/main" val="3072076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1839" y="4621213"/>
            <a:ext cx="5851525" cy="3779837"/>
          </a:xfrm>
          <a:prstGeom prst="rect">
            <a:avLst/>
          </a:prstGeom>
        </p:spPr>
        <p:txBody>
          <a:bodyPr lIns="91427" tIns="45714" rIns="91427" bIns="45714"/>
          <a:lstStyle/>
          <a:p>
            <a:endParaRPr lang="en-US" dirty="0"/>
          </a:p>
        </p:txBody>
      </p:sp>
    </p:spTree>
    <p:extLst>
      <p:ext uri="{BB962C8B-B14F-4D97-AF65-F5344CB8AC3E}">
        <p14:creationId xmlns:p14="http://schemas.microsoft.com/office/powerpoint/2010/main" val="3631804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a:xfrm>
            <a:off x="731520" y="4620577"/>
            <a:ext cx="5852160" cy="3780473"/>
          </a:xfrm>
          <a:prstGeom prst="rect">
            <a:avLst/>
          </a:prstGeom>
        </p:spPr>
        <p:txBody>
          <a:bodyPr lIns="91427" tIns="45714" rIns="91427" bIns="45714"/>
          <a:lstStyle/>
          <a:p>
            <a:pPr defTabSz="948229"/>
            <a:endParaRPr lang="en-US" dirty="0"/>
          </a:p>
        </p:txBody>
      </p:sp>
      <p:sp>
        <p:nvSpPr>
          <p:cNvPr id="6" name="Date Placeholder 5">
            <a:extLst>
              <a:ext uri="{FF2B5EF4-FFF2-40B4-BE49-F238E27FC236}">
                <a16:creationId xmlns:a16="http://schemas.microsoft.com/office/drawing/2014/main" id="{7CF939F6-ADA1-4DD2-AE61-606AEA142E33}"/>
              </a:ext>
            </a:extLst>
          </p:cNvPr>
          <p:cNvSpPr>
            <a:spLocks noGrp="1"/>
          </p:cNvSpPr>
          <p:nvPr>
            <p:ph type="dt" idx="10"/>
          </p:nvPr>
        </p:nvSpPr>
        <p:spPr>
          <a:xfrm>
            <a:off x="4143587" y="1"/>
            <a:ext cx="3169920" cy="481727"/>
          </a:xfrm>
          <a:prstGeom prst="rect">
            <a:avLst/>
          </a:prstGeom>
        </p:spPr>
        <p:txBody>
          <a:bodyPr lIns="91427" tIns="45714" rIns="91427" bIns="45714"/>
          <a:lstStyle/>
          <a:p>
            <a:endParaRPr lang="en-US"/>
          </a:p>
        </p:txBody>
      </p:sp>
      <p:sp>
        <p:nvSpPr>
          <p:cNvPr id="7" name="Header Placeholder 6">
            <a:extLst>
              <a:ext uri="{FF2B5EF4-FFF2-40B4-BE49-F238E27FC236}">
                <a16:creationId xmlns:a16="http://schemas.microsoft.com/office/drawing/2014/main" id="{8EBCA73A-FD36-4448-935E-8ED54E6492F1}"/>
              </a:ext>
            </a:extLst>
          </p:cNvPr>
          <p:cNvSpPr>
            <a:spLocks noGrp="1"/>
          </p:cNvSpPr>
          <p:nvPr>
            <p:ph type="hdr" sz="quarter" idx="11"/>
          </p:nvPr>
        </p:nvSpPr>
        <p:spPr>
          <a:xfrm>
            <a:off x="0" y="1"/>
            <a:ext cx="3169920" cy="481727"/>
          </a:xfrm>
          <a:prstGeom prst="rect">
            <a:avLst/>
          </a:prstGeom>
        </p:spPr>
        <p:txBody>
          <a:bodyPr lIns="91427" tIns="45714" rIns="91427" bIns="45714"/>
          <a:lstStyle/>
          <a:p>
            <a:endParaRPr lang="en-US"/>
          </a:p>
        </p:txBody>
      </p:sp>
    </p:spTree>
    <p:extLst>
      <p:ext uri="{BB962C8B-B14F-4D97-AF65-F5344CB8AC3E}">
        <p14:creationId xmlns:p14="http://schemas.microsoft.com/office/powerpoint/2010/main" val="2911450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51" tIns="47425" rIns="94851" bIns="47425"/>
          <a:lstStyle/>
          <a:p>
            <a:r>
              <a:rPr lang="en-US" dirty="0"/>
              <a:t>Children are the most visible victims of undernutrition</a:t>
            </a:r>
          </a:p>
          <a:p>
            <a:r>
              <a:rPr lang="en-US" dirty="0"/>
              <a:t>     45% of all child deaths occur from poor nutrition (Global Nutrition Report, 2015)</a:t>
            </a:r>
          </a:p>
          <a:p>
            <a:endParaRPr lang="en-US" dirty="0"/>
          </a:p>
          <a:p>
            <a:r>
              <a:rPr lang="en-US" dirty="0" err="1"/>
              <a:t>MALnutrition</a:t>
            </a:r>
            <a:r>
              <a:rPr lang="en-US" dirty="0"/>
              <a:t> is both overweight &amp; undernourished</a:t>
            </a:r>
          </a:p>
          <a:p>
            <a:endParaRPr lang="en-US" dirty="0"/>
          </a:p>
          <a:p>
            <a:r>
              <a:rPr lang="en-US" dirty="0"/>
              <a:t>CAUSES:</a:t>
            </a:r>
          </a:p>
          <a:p>
            <a:pPr marL="237127" indent="-237127">
              <a:buFont typeface="+mj-lt"/>
              <a:buAutoNum type="arabicPeriod"/>
            </a:pPr>
            <a:r>
              <a:rPr lang="en-US" dirty="0"/>
              <a:t>Poverty</a:t>
            </a:r>
          </a:p>
          <a:p>
            <a:pPr marL="237127" indent="-237127">
              <a:buFont typeface="+mj-lt"/>
              <a:buAutoNum type="arabicPeriod"/>
            </a:pPr>
            <a:r>
              <a:rPr lang="en-US" dirty="0"/>
              <a:t>Conflict (more than ½ all hungry people live in countries affected by poverty (75% of stunted children)</a:t>
            </a:r>
          </a:p>
          <a:p>
            <a:pPr marL="474254" lvl="1"/>
            <a:r>
              <a:rPr lang="en-US" dirty="0"/>
              <a:t>Yemen, Nigeria, Congo, Afghanistan, Syria, Sudan, </a:t>
            </a:r>
            <a:r>
              <a:rPr lang="en-US" dirty="0" err="1"/>
              <a:t>Somolia</a:t>
            </a:r>
            <a:endParaRPr lang="en-US" dirty="0"/>
          </a:p>
          <a:p>
            <a:pPr marL="237127" indent="-237127">
              <a:buFont typeface="+mj-lt"/>
              <a:buAutoNum type="arabicPeriod"/>
            </a:pPr>
            <a:r>
              <a:rPr lang="en-US" dirty="0"/>
              <a:t>Climate change-2016 El Nino responsible for conditions leading to severe insecurity for 20 million people </a:t>
            </a:r>
          </a:p>
          <a:p>
            <a:pPr marL="474254" lvl="1"/>
            <a:r>
              <a:rPr lang="en-US" dirty="0"/>
              <a:t>Drought, flooding, hurricanes, monsoons, cyclones, </a:t>
            </a:r>
            <a:r>
              <a:rPr lang="en-US" dirty="0" err="1"/>
              <a:t>etc</a:t>
            </a:r>
            <a:endParaRPr lang="en-US" dirty="0"/>
          </a:p>
          <a:p>
            <a:pPr marL="237127" indent="-237127">
              <a:buFont typeface="+mj-lt"/>
              <a:buAutoNum type="arabicPeriod"/>
            </a:pPr>
            <a:endParaRPr lang="en-US" dirty="0"/>
          </a:p>
        </p:txBody>
      </p:sp>
      <p:sp>
        <p:nvSpPr>
          <p:cNvPr id="4" name="Slide Number Placeholder 3"/>
          <p:cNvSpPr>
            <a:spLocks noGrp="1"/>
          </p:cNvSpPr>
          <p:nvPr>
            <p:ph type="sldNum" sz="quarter" idx="10"/>
          </p:nvPr>
        </p:nvSpPr>
        <p:spPr/>
        <p:txBody>
          <a:bodyPr lIns="94851" tIns="47425" rIns="94851" bIns="47425"/>
          <a:lstStyle/>
          <a:p>
            <a:fld id="{98B1571B-2DA9-4A66-84F3-257460B42247}" type="slidenum">
              <a:rPr lang="en-US" smtClean="0"/>
              <a:t>15</a:t>
            </a:fld>
            <a:endParaRPr lang="en-US"/>
          </a:p>
        </p:txBody>
      </p:sp>
    </p:spTree>
    <p:extLst>
      <p:ext uri="{BB962C8B-B14F-4D97-AF65-F5344CB8AC3E}">
        <p14:creationId xmlns:p14="http://schemas.microsoft.com/office/powerpoint/2010/main" val="487018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51" tIns="47425" rIns="94851" bIns="47425"/>
          <a:lstStyle/>
          <a:p>
            <a:pPr defTabSz="983742"/>
            <a:r>
              <a:rPr lang="en-US" dirty="0"/>
              <a:t>Food label dates – cost US consumers $29 billion &amp; 129 billion pounds annually (IFT-Companies commit to simplify food date labels by 2020)</a:t>
            </a:r>
          </a:p>
          <a:p>
            <a:pPr defTabSz="983742"/>
            <a:r>
              <a:rPr lang="en-US" dirty="0"/>
              <a:t>400 Companies across 70 countries commit to simplify food date labels by 2020</a:t>
            </a:r>
          </a:p>
          <a:p>
            <a:pPr defTabSz="983742"/>
            <a:r>
              <a:rPr lang="en-US" dirty="0"/>
              <a:t>As many lower class across the world are becoming “middle class”, they demand more protein (meat &amp; seafood) – putting a bigger strain on food supplies.</a:t>
            </a:r>
          </a:p>
          <a:p>
            <a:pPr defTabSz="983742"/>
            <a:endParaRPr lang="en-US" dirty="0"/>
          </a:p>
          <a:p>
            <a:r>
              <a:rPr lang="en-US" dirty="0"/>
              <a:t>Food loss</a:t>
            </a:r>
          </a:p>
          <a:p>
            <a:r>
              <a:rPr lang="en-US" dirty="0"/>
              <a:t>Food Waste</a:t>
            </a:r>
          </a:p>
          <a:p>
            <a:r>
              <a:rPr lang="en-US" dirty="0"/>
              <a:t>    Currently, we waste 1.6 billion tons of food annually, worth about $1.2 trillion dollars.</a:t>
            </a:r>
          </a:p>
          <a:p>
            <a:r>
              <a:rPr lang="en-US" dirty="0"/>
              <a:t>    By year of 2030, 2.1 </a:t>
            </a:r>
            <a:r>
              <a:rPr lang="en-US" dirty="0" err="1"/>
              <a:t>bn</a:t>
            </a:r>
            <a:r>
              <a:rPr lang="en-US" dirty="0"/>
              <a:t> </a:t>
            </a:r>
            <a:r>
              <a:rPr lang="en-US" dirty="0" err="1"/>
              <a:t>tonnes</a:t>
            </a:r>
            <a:r>
              <a:rPr lang="en-US" dirty="0"/>
              <a:t> of food is wasted</a:t>
            </a:r>
          </a:p>
          <a:p>
            <a:endParaRPr lang="en-US" dirty="0"/>
          </a:p>
          <a:p>
            <a:r>
              <a:rPr lang="en-US" dirty="0"/>
              <a:t>(https://www.weforum.org/agenda/2018/08/global-food-waste-could-rise-by-a-third-by-2030-study)</a:t>
            </a:r>
          </a:p>
          <a:p>
            <a:r>
              <a:rPr lang="en-US" dirty="0"/>
              <a:t>http://www.fao.org/save-food/resources/keyfindings/en/</a:t>
            </a:r>
          </a:p>
        </p:txBody>
      </p:sp>
      <p:sp>
        <p:nvSpPr>
          <p:cNvPr id="4" name="Slide Number Placeholder 3"/>
          <p:cNvSpPr>
            <a:spLocks noGrp="1"/>
          </p:cNvSpPr>
          <p:nvPr>
            <p:ph type="sldNum" sz="quarter" idx="10"/>
          </p:nvPr>
        </p:nvSpPr>
        <p:spPr/>
        <p:txBody>
          <a:bodyPr lIns="94851" tIns="47425" rIns="94851" bIns="47425"/>
          <a:lstStyle/>
          <a:p>
            <a:fld id="{98B1571B-2DA9-4A66-84F3-257460B42247}" type="slidenum">
              <a:rPr lang="en-US" smtClean="0"/>
              <a:t>16</a:t>
            </a:fld>
            <a:endParaRPr lang="en-US"/>
          </a:p>
        </p:txBody>
      </p:sp>
    </p:spTree>
    <p:extLst>
      <p:ext uri="{BB962C8B-B14F-4D97-AF65-F5344CB8AC3E}">
        <p14:creationId xmlns:p14="http://schemas.microsoft.com/office/powerpoint/2010/main" val="3129706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51" tIns="47425" rIns="94851" bIns="47425"/>
          <a:lstStyle/>
          <a:p>
            <a:r>
              <a:rPr lang="en-US" b="1" dirty="0"/>
              <a:t>Emerging tech </a:t>
            </a:r>
            <a:r>
              <a:rPr lang="en-US" dirty="0"/>
              <a:t>– GM, biotechnology, nanotechnology (nanometer scale of measurement, which is equivalent to one‐billionth of a meter), biosensors</a:t>
            </a:r>
          </a:p>
          <a:p>
            <a:pPr fontAlgn="base"/>
            <a:r>
              <a:rPr lang="en-US" u="sng" dirty="0"/>
              <a:t>Biosensor </a:t>
            </a:r>
            <a:r>
              <a:rPr lang="en-US" u="none" dirty="0"/>
              <a:t>is something used to detect allergens or pathogens</a:t>
            </a:r>
          </a:p>
          <a:p>
            <a:pPr fontAlgn="base"/>
            <a:r>
              <a:rPr lang="en-US" u="sng" dirty="0"/>
              <a:t>Nanotechnology</a:t>
            </a:r>
            <a:r>
              <a:rPr lang="en-US" dirty="0"/>
              <a:t> is not completely new in food as many nanomaterials are known to occur naturally in many foods. For example, milk is a natural source of </a:t>
            </a:r>
            <a:r>
              <a:rPr lang="en-US" dirty="0" err="1"/>
              <a:t>nanosized</a:t>
            </a:r>
            <a:r>
              <a:rPr lang="en-US" dirty="0"/>
              <a:t> components including casein micelles, whey proteins, lactose and fat globules. </a:t>
            </a:r>
            <a:r>
              <a:rPr lang="en-US" i="1" dirty="0"/>
              <a:t>Research into novel food‐related nanomaterials and applications </a:t>
            </a:r>
            <a:r>
              <a:rPr lang="en-US" dirty="0"/>
              <a:t>is on‐going in a number of areas, such as:</a:t>
            </a:r>
          </a:p>
          <a:p>
            <a:pPr marL="664332" lvl="1" indent="-181182">
              <a:buFont typeface="Arial" panose="020B0604020202020204" pitchFamily="34" charset="0"/>
              <a:buChar char="•"/>
            </a:pPr>
            <a:r>
              <a:rPr lang="en-US" dirty="0"/>
              <a:t>Food Packaging: nanocomposites (e.g., polymers + silicate </a:t>
            </a:r>
            <a:r>
              <a:rPr lang="en-US" dirty="0" err="1"/>
              <a:t>nanoclays</a:t>
            </a:r>
            <a:r>
              <a:rPr lang="en-US" dirty="0"/>
              <a:t>) for improved barrier, mechanical and thermal properties </a:t>
            </a:r>
          </a:p>
          <a:p>
            <a:pPr marL="664332" lvl="1" indent="-181182">
              <a:buFont typeface="Arial" panose="020B0604020202020204" pitchFamily="34" charset="0"/>
              <a:buChar char="•"/>
            </a:pPr>
            <a:r>
              <a:rPr lang="en-US" dirty="0" err="1"/>
              <a:t>nanosensors</a:t>
            </a:r>
            <a:r>
              <a:rPr lang="en-US" dirty="0"/>
              <a:t> for detection of products of food deterioration</a:t>
            </a:r>
          </a:p>
          <a:p>
            <a:pPr marL="664332" lvl="1" indent="-181182">
              <a:buFont typeface="Arial" panose="020B0604020202020204" pitchFamily="34" charset="0"/>
              <a:buChar char="•"/>
            </a:pPr>
            <a:r>
              <a:rPr lang="en-US" dirty="0"/>
              <a:t>smart/intelligent/active packaging properties</a:t>
            </a:r>
            <a:br>
              <a:rPr lang="en-US" dirty="0"/>
            </a:br>
            <a:endParaRPr lang="en-US" dirty="0"/>
          </a:p>
          <a:p>
            <a:r>
              <a:rPr lang="en-US" dirty="0"/>
              <a:t>Food Quality, Safety and Defense: biosensors for detection of pathogens, toxins, and antimicrobials (e.g., silver nanoparticles, metal oxides)</a:t>
            </a:r>
            <a:br>
              <a:rPr lang="en-US" dirty="0"/>
            </a:br>
            <a:endParaRPr lang="en-US" dirty="0"/>
          </a:p>
          <a:p>
            <a:r>
              <a:rPr lang="en-US" dirty="0"/>
              <a:t>Food Ingredients / Delivery Systems: </a:t>
            </a:r>
            <a:r>
              <a:rPr lang="en-US" dirty="0" err="1"/>
              <a:t>nanoemulsions</a:t>
            </a:r>
            <a:r>
              <a:rPr lang="en-US" dirty="0"/>
              <a:t>, nanoparticles, and nanoencapsulation</a:t>
            </a:r>
            <a:br>
              <a:rPr lang="en-US" dirty="0"/>
            </a:br>
            <a:endParaRPr lang="en-US" dirty="0"/>
          </a:p>
          <a:p>
            <a:r>
              <a:rPr lang="en-US" dirty="0"/>
              <a:t>Food Processing: membrane separation systems and fractionation systems</a:t>
            </a:r>
          </a:p>
          <a:p>
            <a:endParaRPr lang="en-US" dirty="0"/>
          </a:p>
          <a:p>
            <a:pPr fontAlgn="base"/>
            <a:r>
              <a:rPr lang="en-US" i="1" dirty="0"/>
              <a:t>The potential benefits include:</a:t>
            </a:r>
          </a:p>
          <a:p>
            <a:pPr marL="664332" lvl="1" indent="-181182">
              <a:buFont typeface="Arial" panose="020B0604020202020204" pitchFamily="34" charset="0"/>
              <a:buChar char="•"/>
            </a:pPr>
            <a:r>
              <a:rPr lang="en-US" dirty="0"/>
              <a:t>Safer and more nutritious food products with better quality and stability</a:t>
            </a:r>
          </a:p>
          <a:p>
            <a:pPr marL="664332" lvl="1" indent="-181182">
              <a:buFont typeface="Arial" panose="020B0604020202020204" pitchFamily="34" charset="0"/>
              <a:buChar char="•"/>
            </a:pPr>
            <a:r>
              <a:rPr lang="en-US" dirty="0"/>
              <a:t>Improved processing and packaging systems that enhance food safety, quality and shelf-life, and reduce environmental impact</a:t>
            </a:r>
          </a:p>
          <a:p>
            <a:pPr marL="664332" lvl="1" indent="-181182">
              <a:buFont typeface="Arial" panose="020B0604020202020204" pitchFamily="34" charset="0"/>
              <a:buChar char="•"/>
            </a:pPr>
            <a:r>
              <a:rPr lang="en-US" dirty="0"/>
              <a:t>Better ingredients and nutrient delivery systems that promote consumer health and wellness</a:t>
            </a:r>
          </a:p>
          <a:p>
            <a:pPr marL="664332" lvl="1" indent="-181182">
              <a:buFont typeface="Arial" panose="020B0604020202020204" pitchFamily="34" charset="0"/>
              <a:buChar char="•"/>
            </a:pPr>
            <a:r>
              <a:rPr lang="en-US" dirty="0"/>
              <a:t>Reduced energy use</a:t>
            </a:r>
          </a:p>
          <a:p>
            <a:pPr marL="664332" lvl="1" indent="-181182">
              <a:buFont typeface="Arial" panose="020B0604020202020204" pitchFamily="34" charset="0"/>
              <a:buChar char="•"/>
            </a:pPr>
            <a:r>
              <a:rPr lang="en-US" dirty="0"/>
              <a:t>Other benefits, such as reduction of food losses</a:t>
            </a:r>
          </a:p>
          <a:p>
            <a:endParaRPr lang="en-US" baseline="0" dirty="0"/>
          </a:p>
          <a:p>
            <a:r>
              <a:rPr lang="en-US" b="1" baseline="0" dirty="0"/>
              <a:t>Food Health &amp; Nutrition</a:t>
            </a:r>
          </a:p>
          <a:p>
            <a:r>
              <a:rPr lang="en-US" baseline="0" dirty="0"/>
              <a:t>Sugar and Salt are still out, High fat is coming back – Keto, Protein, trends. </a:t>
            </a:r>
          </a:p>
          <a:p>
            <a:endParaRPr lang="en-US" baseline="0" dirty="0"/>
          </a:p>
          <a:p>
            <a:r>
              <a:rPr lang="en-US" b="1" baseline="0" dirty="0"/>
              <a:t>Food Safety &amp; Defense</a:t>
            </a:r>
          </a:p>
          <a:p>
            <a:pPr marL="664332" lvl="1" indent="-181182">
              <a:buFont typeface="Arial" panose="020B0604020202020204" pitchFamily="34" charset="0"/>
              <a:buChar char="•"/>
            </a:pPr>
            <a:r>
              <a:rPr lang="en-US" baseline="0" dirty="0"/>
              <a:t>Food pathogen identification</a:t>
            </a:r>
          </a:p>
          <a:p>
            <a:pPr marL="664332" lvl="1" indent="-181182">
              <a:buFont typeface="Arial" panose="020B0604020202020204" pitchFamily="34" charset="0"/>
              <a:buChar char="•"/>
            </a:pPr>
            <a:r>
              <a:rPr lang="en-US" baseline="0" dirty="0"/>
              <a:t>Food recall processes</a:t>
            </a:r>
          </a:p>
          <a:p>
            <a:pPr marL="664332" lvl="1" indent="-181182">
              <a:buFont typeface="Arial" panose="020B0604020202020204" pitchFamily="34" charset="0"/>
              <a:buChar char="•"/>
            </a:pPr>
            <a:r>
              <a:rPr lang="en-US" baseline="0" dirty="0"/>
              <a:t>Product </a:t>
            </a:r>
            <a:r>
              <a:rPr lang="en-US" baseline="0" dirty="0" err="1"/>
              <a:t>tracibility</a:t>
            </a:r>
            <a:endParaRPr lang="en-US" baseline="0" dirty="0"/>
          </a:p>
          <a:p>
            <a:pPr marL="664332" lvl="1" indent="-181182">
              <a:buFont typeface="Arial" panose="020B0604020202020204" pitchFamily="34" charset="0"/>
              <a:buChar char="•"/>
            </a:pPr>
            <a:r>
              <a:rPr lang="en-US" baseline="0" dirty="0"/>
              <a:t>Homemade goods</a:t>
            </a:r>
          </a:p>
          <a:p>
            <a:endParaRPr lang="en-US" dirty="0"/>
          </a:p>
        </p:txBody>
      </p:sp>
      <p:sp>
        <p:nvSpPr>
          <p:cNvPr id="4" name="Slide Number Placeholder 3"/>
          <p:cNvSpPr>
            <a:spLocks noGrp="1"/>
          </p:cNvSpPr>
          <p:nvPr>
            <p:ph type="sldNum" sz="quarter" idx="10"/>
          </p:nvPr>
        </p:nvSpPr>
        <p:spPr/>
        <p:txBody>
          <a:bodyPr lIns="94851" tIns="47425" rIns="94851" bIns="47425"/>
          <a:lstStyle/>
          <a:p>
            <a:fld id="{98B1571B-2DA9-4A66-84F3-257460B42247}" type="slidenum">
              <a:rPr lang="en-US" smtClean="0"/>
              <a:t>17</a:t>
            </a:fld>
            <a:endParaRPr lang="en-US"/>
          </a:p>
        </p:txBody>
      </p:sp>
    </p:spTree>
    <p:extLst>
      <p:ext uri="{BB962C8B-B14F-4D97-AF65-F5344CB8AC3E}">
        <p14:creationId xmlns:p14="http://schemas.microsoft.com/office/powerpoint/2010/main" val="2893522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dirty="0"/>
          </a:p>
        </p:txBody>
      </p:sp>
    </p:spTree>
    <p:extLst>
      <p:ext uri="{BB962C8B-B14F-4D97-AF65-F5344CB8AC3E}">
        <p14:creationId xmlns:p14="http://schemas.microsoft.com/office/powerpoint/2010/main" val="1111642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a:p>
        </p:txBody>
      </p:sp>
    </p:spTree>
    <p:extLst>
      <p:ext uri="{BB962C8B-B14F-4D97-AF65-F5344CB8AC3E}">
        <p14:creationId xmlns:p14="http://schemas.microsoft.com/office/powerpoint/2010/main" val="1273439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dirty="0">
                <a:cs typeface="Calibri"/>
              </a:rPr>
              <a:t>The purpose of this slide is to interact with the students and engage them in the presentation – by having them think about their favorite food, drink or flavor.</a:t>
            </a:r>
            <a:endParaRPr lang="en-US" dirty="0"/>
          </a:p>
        </p:txBody>
      </p:sp>
    </p:spTree>
    <p:extLst>
      <p:ext uri="{BB962C8B-B14F-4D97-AF65-F5344CB8AC3E}">
        <p14:creationId xmlns:p14="http://schemas.microsoft.com/office/powerpoint/2010/main" val="323707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dirty="0">
                <a:cs typeface="Calibri"/>
              </a:rPr>
              <a:t>Interdisciplinary – many different subject areas feed into the food industry. </a:t>
            </a:r>
          </a:p>
          <a:p>
            <a:r>
              <a:rPr lang="en-US" dirty="0">
                <a:cs typeface="Calibri"/>
              </a:rPr>
              <a:t>Cultural studies, art, psychology, math, chemistry, biology, culinary arts, business, communications, physics, engineering, design, to name a few!</a:t>
            </a:r>
          </a:p>
        </p:txBody>
      </p:sp>
    </p:spTree>
    <p:extLst>
      <p:ext uri="{BB962C8B-B14F-4D97-AF65-F5344CB8AC3E}">
        <p14:creationId xmlns:p14="http://schemas.microsoft.com/office/powerpoint/2010/main" val="105946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dirty="0">
                <a:cs typeface="Calibri"/>
              </a:rPr>
              <a:t>Chemicals have such negative connotations.  </a:t>
            </a:r>
            <a:endParaRPr lang="en-US">
              <a:cs typeface="Calibri"/>
            </a:endParaRPr>
          </a:p>
          <a:p>
            <a:endParaRPr lang="en-US" dirty="0">
              <a:cs typeface="Calibri"/>
            </a:endParaRPr>
          </a:p>
          <a:p>
            <a:r>
              <a:rPr lang="en-US" dirty="0">
                <a:cs typeface="Calibri"/>
              </a:rPr>
              <a:t>Let's think about the rules in a chemistry class/lab.</a:t>
            </a:r>
          </a:p>
          <a:p>
            <a:r>
              <a:rPr lang="en-US" dirty="0">
                <a:cs typeface="Calibri"/>
              </a:rPr>
              <a:t>1. no eating</a:t>
            </a:r>
          </a:p>
          <a:p>
            <a:r>
              <a:rPr lang="en-US" dirty="0">
                <a:cs typeface="Calibri"/>
              </a:rPr>
              <a:t>2. no drinking</a:t>
            </a:r>
          </a:p>
          <a:p>
            <a:r>
              <a:rPr lang="en-US" dirty="0">
                <a:cs typeface="Calibri"/>
              </a:rPr>
              <a:t>3. no gum</a:t>
            </a:r>
          </a:p>
          <a:p>
            <a:r>
              <a:rPr lang="en-US" dirty="0">
                <a:cs typeface="Calibri"/>
              </a:rPr>
              <a:t>4. wear goggles</a:t>
            </a:r>
          </a:p>
          <a:p>
            <a:r>
              <a:rPr lang="en-US" dirty="0">
                <a:cs typeface="Calibri"/>
              </a:rPr>
              <a:t>5. don't smell (unless you are told to)</a:t>
            </a:r>
          </a:p>
          <a:p>
            <a:r>
              <a:rPr lang="en-US" dirty="0">
                <a:cs typeface="Calibri"/>
              </a:rPr>
              <a:t>6. don't look at it if it's a bright flame</a:t>
            </a:r>
          </a:p>
          <a:p>
            <a:r>
              <a:rPr lang="en-US" dirty="0">
                <a:cs typeface="Calibri"/>
              </a:rPr>
              <a:t>7. wear goggles</a:t>
            </a:r>
          </a:p>
          <a:p>
            <a:r>
              <a:rPr lang="en-US" dirty="0">
                <a:cs typeface="Calibri"/>
              </a:rPr>
              <a:t>8. wear gloves</a:t>
            </a:r>
          </a:p>
          <a:p>
            <a:r>
              <a:rPr lang="en-US" dirty="0">
                <a:cs typeface="Calibri"/>
              </a:rPr>
              <a:t>9. sometimes wear clothing protection </a:t>
            </a:r>
          </a:p>
          <a:p>
            <a:endParaRPr lang="en-US" dirty="0">
              <a:cs typeface="Calibri"/>
            </a:endParaRPr>
          </a:p>
          <a:p>
            <a:r>
              <a:rPr lang="en-US" dirty="0">
                <a:cs typeface="Calibri"/>
              </a:rPr>
              <a:t>GOSH – that makes "chemistry" sound so dangerous and makes chemicals and chemical reactions seem 'scary'</a:t>
            </a:r>
          </a:p>
          <a:p>
            <a:endParaRPr lang="en-US" dirty="0">
              <a:cs typeface="Calibri"/>
            </a:endParaRPr>
          </a:p>
          <a:p>
            <a:r>
              <a:rPr lang="en-US" dirty="0">
                <a:cs typeface="Calibri"/>
              </a:rPr>
              <a:t>Now ask – "How many of the students have ever cooked or baked something?"  They are chemists– preforming science in their own homes without the need for extreme safety measures.  Now, understand, many of the Chemistry lab examples are designed to teach a wide variety of chemistry techniques and lessons, so safety is the #1 </a:t>
            </a:r>
            <a:r>
              <a:rPr lang="en-US" dirty="0" err="1">
                <a:cs typeface="Calibri"/>
              </a:rPr>
              <a:t>priortiy</a:t>
            </a:r>
            <a:r>
              <a:rPr lang="en-US" dirty="0">
                <a:cs typeface="Calibri"/>
              </a:rPr>
              <a:t>.   But, playing with food, mixing flavors and colors, baking cupcakes all are chemistry too!</a:t>
            </a:r>
          </a:p>
        </p:txBody>
      </p:sp>
    </p:spTree>
    <p:extLst>
      <p:ext uri="{BB962C8B-B14F-4D97-AF65-F5344CB8AC3E}">
        <p14:creationId xmlns:p14="http://schemas.microsoft.com/office/powerpoint/2010/main" val="1988148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dirty="0">
                <a:cs typeface="Calibri"/>
              </a:rPr>
              <a:t>This is to bring to the forefront of the discussion that it's important to understand the "type of chemicals", the dose and what's actually reacting that can make things dangerous or not.</a:t>
            </a:r>
          </a:p>
          <a:p>
            <a:endParaRPr lang="en-US" dirty="0">
              <a:cs typeface="Calibri"/>
            </a:endParaRPr>
          </a:p>
          <a:p>
            <a:r>
              <a:rPr lang="en-US" dirty="0">
                <a:cs typeface="Calibri"/>
              </a:rPr>
              <a:t>As we read through the list of bullet points about chemicals, I have the kids recall examples of toxic chemicals, or healthy chemicals.  Many people don't think about Vitamin C or Protein as being chemicals.</a:t>
            </a:r>
          </a:p>
        </p:txBody>
      </p:sp>
    </p:spTree>
    <p:extLst>
      <p:ext uri="{BB962C8B-B14F-4D97-AF65-F5344CB8AC3E}">
        <p14:creationId xmlns:p14="http://schemas.microsoft.com/office/powerpoint/2010/main" val="4148650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dirty="0">
                <a:cs typeface="Calibri"/>
              </a:rPr>
              <a:t>This is a cherry flavor – you can pick up any brand of Cherry flavor at the grocery store.  </a:t>
            </a:r>
          </a:p>
          <a:p>
            <a:endParaRPr lang="en-US" dirty="0">
              <a:cs typeface="Calibri"/>
            </a:endParaRPr>
          </a:p>
          <a:p>
            <a:r>
              <a:rPr lang="en-US">
                <a:cs typeface="Calibri"/>
              </a:rPr>
              <a:t>This is the organic structure of "cherry flavor" (you don't have to use a flavor, you can use anything like Baking soda or even water, but call it by a chemical name to prove the point that It’s a chemical).</a:t>
            </a:r>
          </a:p>
          <a:p>
            <a:endParaRPr lang="en-US" dirty="0">
              <a:cs typeface="Calibri"/>
            </a:endParaRPr>
          </a:p>
          <a:p>
            <a:r>
              <a:rPr lang="en-US">
                <a:cs typeface="Calibri"/>
              </a:rPr>
              <a:t>If possible, let the audience smell it, or taste it or touch it – just to prove the point that not all chemicals need to have "skull &amp; crossbone" warnings.</a:t>
            </a:r>
            <a:endParaRPr lang="en-US" dirty="0">
              <a:cs typeface="Calibri"/>
            </a:endParaRPr>
          </a:p>
        </p:txBody>
      </p:sp>
    </p:spTree>
    <p:extLst>
      <p:ext uri="{BB962C8B-B14F-4D97-AF65-F5344CB8AC3E}">
        <p14:creationId xmlns:p14="http://schemas.microsoft.com/office/powerpoint/2010/main" val="3409690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a:cs typeface="Calibri"/>
              </a:rPr>
              <a:t>Pass out mints, with the directions that they shouldn't eat them until after the video – everyone will do a little experiment with the mints.</a:t>
            </a:r>
            <a:endParaRPr lang="en-US"/>
          </a:p>
        </p:txBody>
      </p:sp>
    </p:spTree>
    <p:extLst>
      <p:ext uri="{BB962C8B-B14F-4D97-AF65-F5344CB8AC3E}">
        <p14:creationId xmlns:p14="http://schemas.microsoft.com/office/powerpoint/2010/main" val="1373229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pPr marL="171450" indent="-171450">
              <a:buFont typeface="Arial"/>
              <a:buChar char="•"/>
            </a:pPr>
            <a:r>
              <a:rPr lang="en-US"/>
              <a:t>Unwrap  your candy or mint (but do not put it in your mouth).</a:t>
            </a:r>
          </a:p>
          <a:p>
            <a:pPr marL="171450" indent="-171450">
              <a:buFont typeface="Arial"/>
              <a:buChar char="•"/>
            </a:pPr>
            <a:r>
              <a:rPr lang="en-US"/>
              <a:t>Plug your nose, so no air is flowing in or out of your nose (you can still breathe with your mouth).</a:t>
            </a:r>
          </a:p>
          <a:p>
            <a:pPr marL="171450" indent="-171450">
              <a:buFont typeface="Arial"/>
              <a:buChar char="•"/>
            </a:pPr>
            <a:r>
              <a:rPr lang="en-US"/>
              <a:t>While plugging your nose, put the mint/candy in your mouth.  </a:t>
            </a:r>
          </a:p>
          <a:p>
            <a:pPr marL="171450" indent="-171450">
              <a:buFont typeface="Arial"/>
              <a:buChar char="•"/>
            </a:pPr>
            <a:r>
              <a:rPr lang="en-US"/>
              <a:t>While you are sucking on the candy, your brain wants to figure out what is in your mouth &amp; your tongue is providing answers.  </a:t>
            </a:r>
          </a:p>
          <a:p>
            <a:pPr marL="628650" lvl="1" indent="-171450">
              <a:buFont typeface="Arial"/>
              <a:buChar char="•"/>
            </a:pPr>
            <a:r>
              <a:rPr lang="en-US"/>
              <a:t>What is the texture or consistency?</a:t>
            </a:r>
          </a:p>
          <a:p>
            <a:pPr marL="628650" lvl="1" indent="-171450">
              <a:buFont typeface="Arial"/>
              <a:buChar char="•"/>
            </a:pPr>
            <a:r>
              <a:rPr lang="en-US"/>
              <a:t>Is it dry, liquid, gooey?</a:t>
            </a:r>
          </a:p>
          <a:p>
            <a:pPr marL="628650" lvl="1" indent="-171450">
              <a:buFont typeface="Arial"/>
              <a:buChar char="•"/>
            </a:pPr>
            <a:r>
              <a:rPr lang="en-US"/>
              <a:t>What is the temperature?</a:t>
            </a:r>
          </a:p>
          <a:p>
            <a:pPr marL="171450" indent="-171450">
              <a:buFont typeface="Arial"/>
              <a:buChar char="•"/>
            </a:pPr>
            <a:r>
              <a:rPr lang="en-US"/>
              <a:t>Your tongue tastes the 5 basic tastes, but does not give any clues to what the ‘flavor’ is.</a:t>
            </a:r>
          </a:p>
          <a:p>
            <a:pPr marL="171450" indent="-171450">
              <a:buFont typeface="Arial"/>
              <a:buChar char="•"/>
            </a:pPr>
            <a:r>
              <a:rPr lang="en-US"/>
              <a:t>Unplug your nose!</a:t>
            </a:r>
          </a:p>
          <a:p>
            <a:pPr marL="171450" indent="-171450">
              <a:buFont typeface="Arial"/>
              <a:buChar char="•"/>
            </a:pPr>
            <a:r>
              <a:rPr lang="en-US"/>
              <a:t>POOF, you should have been able to detect the flavor almost instantly! </a:t>
            </a:r>
          </a:p>
          <a:p>
            <a:pPr marL="171450" indent="-171450">
              <a:buFont typeface="Arial"/>
              <a:buChar char="•"/>
            </a:pPr>
            <a:r>
              <a:rPr lang="en-US"/>
              <a:t>Aroma from the food = flavor</a:t>
            </a:r>
          </a:p>
          <a:p>
            <a:pPr marL="171450" indent="-171450">
              <a:buFont typeface="Arial"/>
              <a:buChar char="•"/>
            </a:pPr>
            <a:r>
              <a:rPr lang="en-US"/>
              <a:t>The aroma flows freely between your nose and your mouth, while in your nose the aroma compounds connect to a thin layer on the roof of your nose.  Here it connects to an epithelium and sends signals to your brain with information about the food and flavor/aroma.</a:t>
            </a:r>
          </a:p>
          <a:p>
            <a:pPr marL="171450" indent="-171450">
              <a:buFont typeface="Arial"/>
              <a:buChar char="•"/>
            </a:pPr>
            <a:r>
              <a:rPr lang="en-US"/>
              <a:t>Within seconds of unplugging your nose, you should know what the flavor of the food is!  Pretty cool, right?</a:t>
            </a:r>
          </a:p>
          <a:p>
            <a:endParaRPr lang="en-US" dirty="0">
              <a:cs typeface="Calibri"/>
            </a:endParaRPr>
          </a:p>
        </p:txBody>
      </p:sp>
    </p:spTree>
    <p:extLst>
      <p:ext uri="{BB962C8B-B14F-4D97-AF65-F5344CB8AC3E}">
        <p14:creationId xmlns:p14="http://schemas.microsoft.com/office/powerpoint/2010/main" val="873307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a:cs typeface="Calibri"/>
              </a:rPr>
              <a:t>There are two ways we smell - </a:t>
            </a:r>
          </a:p>
          <a:p>
            <a:r>
              <a:rPr lang="en-US">
                <a:cs typeface="Calibri"/>
              </a:rPr>
              <a:t>Orthonasal – you walk in someones house and you smell brownies baking in the oven (the compound comes of the coffee and enters the nose &amp; attaches to the epithelium, sends signals to the brain saying "that's the smell of brownies baking."</a:t>
            </a:r>
          </a:p>
          <a:p>
            <a:endParaRPr lang="en-US" dirty="0">
              <a:cs typeface="Calibri"/>
            </a:endParaRPr>
          </a:p>
          <a:p>
            <a:r>
              <a:rPr lang="en-US">
                <a:cs typeface="Calibri"/>
              </a:rPr>
              <a:t>Retronasal – this is the way we just 'smelled' the mint.  Mint flavors enter the mouth and are carried with your inhalation/exhalation into your nasal cavity, attach to the epithelium and send signals to the brain.</a:t>
            </a:r>
            <a:endParaRPr lang="en-US" dirty="0">
              <a:cs typeface="Calibri"/>
            </a:endParaRPr>
          </a:p>
        </p:txBody>
      </p:sp>
    </p:spTree>
    <p:extLst>
      <p:ext uri="{BB962C8B-B14F-4D97-AF65-F5344CB8AC3E}">
        <p14:creationId xmlns:p14="http://schemas.microsoft.com/office/powerpoint/2010/main" val="3259475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a:cs typeface="Calibri"/>
              </a:rPr>
              <a:t>One scientist in early 1900 thought there were regions of the tongue that 'tasted' the various tastes.  </a:t>
            </a:r>
            <a:endParaRPr lang="en-US" dirty="0">
              <a:cs typeface="Calibri"/>
            </a:endParaRPr>
          </a:p>
        </p:txBody>
      </p:sp>
    </p:spTree>
    <p:extLst>
      <p:ext uri="{BB962C8B-B14F-4D97-AF65-F5344CB8AC3E}">
        <p14:creationId xmlns:p14="http://schemas.microsoft.com/office/powerpoint/2010/main" val="3930258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a:p>
        </p:txBody>
      </p:sp>
    </p:spTree>
    <p:extLst>
      <p:ext uri="{BB962C8B-B14F-4D97-AF65-F5344CB8AC3E}">
        <p14:creationId xmlns:p14="http://schemas.microsoft.com/office/powerpoint/2010/main" val="1771452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dirty="0">
                <a:cs typeface="Calibri"/>
              </a:rPr>
              <a:t>We eat with our eyes......</a:t>
            </a:r>
          </a:p>
          <a:p>
            <a:endParaRPr lang="en-US" dirty="0">
              <a:cs typeface="Calibri"/>
            </a:endParaRPr>
          </a:p>
          <a:p>
            <a:r>
              <a:rPr lang="en-US" dirty="0">
                <a:cs typeface="Calibri"/>
              </a:rPr>
              <a:t>In the 90's color was all the rage!  Gatorade &amp; Powerade gained a lot of traction....and what Heinz Ketchup knew is that kids love color &amp; kids love ketchup.  Mix the two of them &amp; they were going to have a market success! However, some things should not be changed.  </a:t>
            </a:r>
          </a:p>
        </p:txBody>
      </p:sp>
    </p:spTree>
    <p:extLst>
      <p:ext uri="{BB962C8B-B14F-4D97-AF65-F5344CB8AC3E}">
        <p14:creationId xmlns:p14="http://schemas.microsoft.com/office/powerpoint/2010/main" val="1924174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dirty="0">
                <a:cs typeface="Calibri"/>
              </a:rPr>
              <a:t>Let the audience guess which has more first.</a:t>
            </a:r>
          </a:p>
          <a:p>
            <a:endParaRPr lang="en-US" dirty="0">
              <a:cs typeface="Calibri"/>
            </a:endParaRPr>
          </a:p>
          <a:p>
            <a:r>
              <a:rPr lang="en-US" dirty="0">
                <a:cs typeface="Calibri"/>
              </a:rPr>
              <a:t>The Jolly Rancher is a simple mixture of sugar, water, acid, flavor, &amp; color.  </a:t>
            </a:r>
          </a:p>
          <a:p>
            <a:endParaRPr lang="en-US" dirty="0">
              <a:cs typeface="Calibri"/>
            </a:endParaRPr>
          </a:p>
          <a:p>
            <a:r>
              <a:rPr lang="en-US" dirty="0">
                <a:cs typeface="Calibri"/>
              </a:rPr>
              <a:t>Think about all the biological &amp; chemical changes that have taken place with the apple before it was picked off a tree.  (extracted from the article sited above: "</a:t>
            </a:r>
            <a:r>
              <a:rPr lang="en-US" dirty="0"/>
              <a:t>Apple quality is determined by attributes such as appearance, firmness and </a:t>
            </a:r>
            <a:r>
              <a:rPr lang="en-US" dirty="0" err="1"/>
              <a:t>flavour</a:t>
            </a:r>
            <a:r>
              <a:rPr lang="en-US" dirty="0"/>
              <a:t>, as well as by the absence of physiological and pathological disorders. However, the concept of quality in fruits has evolved, and increasing attention is currently given to sensory attributes to achieve higher acceptance by consumers (</a:t>
            </a:r>
            <a:r>
              <a:rPr lang="en-US" i="1" dirty="0">
                <a:hlinkClick r:id="rId3"/>
              </a:rPr>
              <a:t>1</a:t>
            </a:r>
            <a:r>
              <a:rPr lang="en-US" dirty="0"/>
              <a:t>). </a:t>
            </a:r>
            <a:r>
              <a:rPr lang="en-US" u="sng" dirty="0" err="1"/>
              <a:t>Flavour</a:t>
            </a:r>
            <a:r>
              <a:rPr lang="en-US" u="sng" dirty="0"/>
              <a:t> is one the most important and distinctive features of apples, and it is determined by both taste and aroma</a:t>
            </a:r>
            <a:r>
              <a:rPr lang="en-US" dirty="0"/>
              <a:t> (</a:t>
            </a:r>
            <a:r>
              <a:rPr lang="en-US" i="1" dirty="0">
                <a:hlinkClick r:id="rId4"/>
              </a:rPr>
              <a:t>2</a:t>
            </a:r>
            <a:r>
              <a:rPr lang="en-US" dirty="0"/>
              <a:t>, </a:t>
            </a:r>
            <a:r>
              <a:rPr lang="en-US" i="1" dirty="0">
                <a:hlinkClick r:id="rId5"/>
              </a:rPr>
              <a:t>3</a:t>
            </a:r>
            <a:r>
              <a:rPr lang="en-US" dirty="0"/>
              <a:t>). While taste is mainly determined by sugars and organic acids, aroma is a complex mixture of many volatile compounds whose composition is specific to the species and often to the variety (</a:t>
            </a:r>
            <a:r>
              <a:rPr lang="en-US" i="1" dirty="0">
                <a:hlinkClick r:id="rId5"/>
              </a:rPr>
              <a:t>3</a:t>
            </a:r>
            <a:r>
              <a:rPr lang="en-US" dirty="0"/>
              <a:t>–</a:t>
            </a:r>
            <a:r>
              <a:rPr lang="en-US" i="1" dirty="0">
                <a:hlinkClick r:id="rId6"/>
              </a:rPr>
              <a:t>5</a:t>
            </a:r>
            <a:r>
              <a:rPr lang="en-US" dirty="0"/>
              <a:t>). The volatile aroma compounds in apple have been studied for more than 50 years. In this period,</a:t>
            </a:r>
            <a:r>
              <a:rPr lang="en-US" b="1" dirty="0"/>
              <a:t> more than 300 compounds have been identified</a:t>
            </a:r>
            <a:r>
              <a:rPr lang="en-US" dirty="0"/>
              <a:t> (</a:t>
            </a:r>
            <a:r>
              <a:rPr lang="en-US" i="1" dirty="0">
                <a:hlinkClick r:id="rId7"/>
              </a:rPr>
              <a:t>6</a:t>
            </a:r>
            <a:r>
              <a:rPr lang="en-US" dirty="0"/>
              <a:t>–</a:t>
            </a:r>
            <a:r>
              <a:rPr lang="en-US" i="1" dirty="0">
                <a:hlinkClick r:id="rId8"/>
              </a:rPr>
              <a:t>8</a:t>
            </a:r>
            <a:r>
              <a:rPr lang="en-US" dirty="0"/>
              <a:t>), with only a few that contribute significantly to the fruit aroma. They mostly include esters, alcohols, aldehydes, ketones and ethers (</a:t>
            </a:r>
            <a:r>
              <a:rPr lang="en-US" i="1" dirty="0">
                <a:hlinkClick r:id="rId7"/>
              </a:rPr>
              <a:t>6</a:t>
            </a:r>
            <a:r>
              <a:rPr lang="en-US" dirty="0"/>
              <a:t>). Aldehydes predominate in immature apples (</a:t>
            </a:r>
            <a:r>
              <a:rPr lang="en-US" i="1" dirty="0">
                <a:hlinkClick r:id="rId8"/>
              </a:rPr>
              <a:t>8</a:t>
            </a:r>
            <a:r>
              <a:rPr lang="en-US" dirty="0"/>
              <a:t>–</a:t>
            </a:r>
            <a:r>
              <a:rPr lang="en-US" i="1" dirty="0">
                <a:hlinkClick r:id="rId9"/>
              </a:rPr>
              <a:t>10</a:t>
            </a:r>
            <a:r>
              <a:rPr lang="en-US" dirty="0"/>
              <a:t>), but their content decreases as the fruit matures, a period in which the concentration of alcohols and esters increases, the latter being the main volatile compounds in ripe apples (</a:t>
            </a:r>
            <a:r>
              <a:rPr lang="en-US" i="1" dirty="0">
                <a:hlinkClick r:id="rId10"/>
              </a:rPr>
              <a:t>11</a:t>
            </a:r>
            <a:r>
              <a:rPr lang="en-US" dirty="0"/>
              <a:t>, </a:t>
            </a:r>
            <a:r>
              <a:rPr lang="en-US" i="1" dirty="0">
                <a:hlinkClick r:id="rId11"/>
              </a:rPr>
              <a:t>12</a:t>
            </a:r>
            <a:r>
              <a:rPr lang="en-US" dirty="0"/>
              <a:t>). All the volatile compounds are of great importance for the complete characteristic aroma profile of apples (</a:t>
            </a:r>
            <a:r>
              <a:rPr lang="en-US" i="1" dirty="0">
                <a:hlinkClick r:id="rId8"/>
              </a:rPr>
              <a:t>8</a:t>
            </a:r>
            <a:r>
              <a:rPr lang="en-US" dirty="0"/>
              <a:t>). Their composition and concentration differ among varieties (</a:t>
            </a:r>
            <a:r>
              <a:rPr lang="en-US" i="1" dirty="0">
                <a:hlinkClick r:id="rId12"/>
              </a:rPr>
              <a:t>4</a:t>
            </a:r>
            <a:r>
              <a:rPr lang="en-US" dirty="0"/>
              <a:t>, </a:t>
            </a:r>
            <a:r>
              <a:rPr lang="en-US" i="1" dirty="0">
                <a:hlinkClick r:id="rId13"/>
              </a:rPr>
              <a:t>13</a:t>
            </a:r>
            <a:r>
              <a:rPr lang="en-US" dirty="0"/>
              <a:t>, </a:t>
            </a:r>
            <a:r>
              <a:rPr lang="en-US" i="1" dirty="0">
                <a:hlinkClick r:id="rId14"/>
              </a:rPr>
              <a:t>14</a:t>
            </a:r>
            <a:r>
              <a:rPr lang="en-US" dirty="0"/>
              <a:t>), and their production can also be affected by several factors before, during and after the harvest."</a:t>
            </a:r>
            <a:endParaRPr lang="en-US" dirty="0">
              <a:cs typeface="Calibri"/>
            </a:endParaRPr>
          </a:p>
        </p:txBody>
      </p:sp>
    </p:spTree>
    <p:extLst>
      <p:ext uri="{BB962C8B-B14F-4D97-AF65-F5344CB8AC3E}">
        <p14:creationId xmlns:p14="http://schemas.microsoft.com/office/powerpoint/2010/main" val="2320335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dirty="0">
                <a:cs typeface="Calibri"/>
              </a:rPr>
              <a:t>Next Generation Science Standards are National Science standards that almost every state has adopted.  The standards emphasize hands on learning &amp; critical thinking. </a:t>
            </a:r>
          </a:p>
          <a:p>
            <a:endParaRPr lang="en-US" dirty="0">
              <a:cs typeface="Calibri"/>
            </a:endParaRPr>
          </a:p>
          <a:p>
            <a:r>
              <a:rPr lang="en-US" dirty="0">
                <a:cs typeface="Calibri"/>
              </a:rPr>
              <a:t>The science standards and IFT's focus and core areas overlay the science standards nicely.  </a:t>
            </a:r>
          </a:p>
          <a:p>
            <a:br>
              <a:rPr lang="en-US" dirty="0">
                <a:cs typeface="+mn-lt"/>
              </a:rPr>
            </a:br>
            <a:r>
              <a:rPr lang="en-US" dirty="0">
                <a:cs typeface="Calibri"/>
              </a:rPr>
              <a:t>Here is a great place to talk about IFT as a tool to use for information about the industry, lessons, demonstrations, etc.</a:t>
            </a:r>
          </a:p>
        </p:txBody>
      </p:sp>
    </p:spTree>
    <p:extLst>
      <p:ext uri="{BB962C8B-B14F-4D97-AF65-F5344CB8AC3E}">
        <p14:creationId xmlns:p14="http://schemas.microsoft.com/office/powerpoint/2010/main" val="1902701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dirty="0">
                <a:cs typeface="Calibri"/>
              </a:rPr>
              <a:t>Try to guess what this is an ingredient statement for.  Chances are you have eaten it.  It is a real fruit, something you have likely eaten!  It has these </a:t>
            </a:r>
            <a:r>
              <a:rPr lang="en-US" dirty="0" err="1">
                <a:cs typeface="Calibri"/>
              </a:rPr>
              <a:t>ingreiends</a:t>
            </a:r>
            <a:r>
              <a:rPr lang="en-US" dirty="0">
                <a:cs typeface="Calibri"/>
              </a:rPr>
              <a:t> and about 200 more incidental ingredients, including DNA!</a:t>
            </a:r>
          </a:p>
          <a:p>
            <a:endParaRPr lang="en-US" dirty="0">
              <a:cs typeface="Calibri"/>
            </a:endParaRPr>
          </a:p>
          <a:p>
            <a:r>
              <a:rPr lang="en-US" dirty="0">
                <a:cs typeface="Calibri"/>
              </a:rPr>
              <a:t>It's a Banana – but just as our food has to have an ingredient statement, if our natural fruits, vegetables and meat did too, this is what it would look like – just a mixture of confusing chemicals.</a:t>
            </a:r>
          </a:p>
          <a:p>
            <a:endParaRPr lang="en-US" dirty="0">
              <a:cs typeface="Calibri"/>
            </a:endParaRPr>
          </a:p>
          <a:p>
            <a:r>
              <a:rPr lang="en-US" dirty="0">
                <a:cs typeface="Calibri"/>
              </a:rPr>
              <a:t>**It's could spark an interesting conversation about 'diet fads' in </a:t>
            </a:r>
            <a:r>
              <a:rPr lang="en-US" dirty="0" err="1">
                <a:cs typeface="Calibri"/>
              </a:rPr>
              <a:t>te</a:t>
            </a:r>
            <a:r>
              <a:rPr lang="en-US" dirty="0">
                <a:cs typeface="Calibri"/>
              </a:rPr>
              <a:t> industry.  If you can't say it, you shouldn't eat it!  If you can't find the ingredient at home in your pantry, you should not eat it.  If a food contains more than 5 ingredients or more, you should not eat it.   But clearly, mother nature makes things way more complex than  that.</a:t>
            </a:r>
          </a:p>
        </p:txBody>
      </p:sp>
    </p:spTree>
    <p:extLst>
      <p:ext uri="{BB962C8B-B14F-4D97-AF65-F5344CB8AC3E}">
        <p14:creationId xmlns:p14="http://schemas.microsoft.com/office/powerpoint/2010/main" val="3990938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a:p>
        </p:txBody>
      </p:sp>
    </p:spTree>
    <p:extLst>
      <p:ext uri="{BB962C8B-B14F-4D97-AF65-F5344CB8AC3E}">
        <p14:creationId xmlns:p14="http://schemas.microsoft.com/office/powerpoint/2010/main" val="3597976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a:p>
        </p:txBody>
      </p:sp>
    </p:spTree>
    <p:extLst>
      <p:ext uri="{BB962C8B-B14F-4D97-AF65-F5344CB8AC3E}">
        <p14:creationId xmlns:p14="http://schemas.microsoft.com/office/powerpoint/2010/main" val="3092782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dirty="0"/>
          </a:p>
        </p:txBody>
      </p:sp>
    </p:spTree>
    <p:extLst>
      <p:ext uri="{BB962C8B-B14F-4D97-AF65-F5344CB8AC3E}">
        <p14:creationId xmlns:p14="http://schemas.microsoft.com/office/powerpoint/2010/main" val="1588233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dirty="0"/>
          </a:p>
        </p:txBody>
      </p:sp>
    </p:spTree>
    <p:extLst>
      <p:ext uri="{BB962C8B-B14F-4D97-AF65-F5344CB8AC3E}">
        <p14:creationId xmlns:p14="http://schemas.microsoft.com/office/powerpoint/2010/main" val="507220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a:xfrm>
            <a:off x="731520" y="4620577"/>
            <a:ext cx="5852160" cy="3780473"/>
          </a:xfrm>
          <a:prstGeom prst="rect">
            <a:avLst/>
          </a:prstGeom>
        </p:spPr>
        <p:txBody>
          <a:bodyPr lIns="91427" tIns="45714" rIns="91427" bIns="45714"/>
          <a:lstStyle/>
          <a:p>
            <a:endParaRPr lang="en-US" dirty="0"/>
          </a:p>
        </p:txBody>
      </p:sp>
      <p:sp>
        <p:nvSpPr>
          <p:cNvPr id="6" name="Date Placeholder 5">
            <a:extLst>
              <a:ext uri="{FF2B5EF4-FFF2-40B4-BE49-F238E27FC236}">
                <a16:creationId xmlns:a16="http://schemas.microsoft.com/office/drawing/2014/main" id="{B953A65E-F3EE-4B11-87BB-75489B8BDDFC}"/>
              </a:ext>
            </a:extLst>
          </p:cNvPr>
          <p:cNvSpPr>
            <a:spLocks noGrp="1"/>
          </p:cNvSpPr>
          <p:nvPr>
            <p:ph type="dt" idx="10"/>
          </p:nvPr>
        </p:nvSpPr>
        <p:spPr>
          <a:xfrm>
            <a:off x="4143587" y="1"/>
            <a:ext cx="3169920" cy="481727"/>
          </a:xfrm>
          <a:prstGeom prst="rect">
            <a:avLst/>
          </a:prstGeom>
        </p:spPr>
        <p:txBody>
          <a:bodyPr lIns="91427" tIns="45714" rIns="91427" bIns="45714"/>
          <a:lstStyle/>
          <a:p>
            <a:endParaRPr lang="en-US"/>
          </a:p>
        </p:txBody>
      </p:sp>
      <p:sp>
        <p:nvSpPr>
          <p:cNvPr id="7" name="Header Placeholder 6">
            <a:extLst>
              <a:ext uri="{FF2B5EF4-FFF2-40B4-BE49-F238E27FC236}">
                <a16:creationId xmlns:a16="http://schemas.microsoft.com/office/drawing/2014/main" id="{9EC7422D-80FC-4178-884D-C435827AEAA0}"/>
              </a:ext>
            </a:extLst>
          </p:cNvPr>
          <p:cNvSpPr>
            <a:spLocks noGrp="1"/>
          </p:cNvSpPr>
          <p:nvPr>
            <p:ph type="hdr" sz="quarter" idx="11"/>
          </p:nvPr>
        </p:nvSpPr>
        <p:spPr>
          <a:xfrm>
            <a:off x="0" y="1"/>
            <a:ext cx="3169920" cy="481727"/>
          </a:xfrm>
          <a:prstGeom prst="rect">
            <a:avLst/>
          </a:prstGeom>
        </p:spPr>
        <p:txBody>
          <a:bodyPr lIns="91427" tIns="45714" rIns="91427" bIns="45714"/>
          <a:lstStyle/>
          <a:p>
            <a:endParaRPr lang="en-US"/>
          </a:p>
        </p:txBody>
      </p:sp>
    </p:spTree>
    <p:extLst>
      <p:ext uri="{BB962C8B-B14F-4D97-AF65-F5344CB8AC3E}">
        <p14:creationId xmlns:p14="http://schemas.microsoft.com/office/powerpoint/2010/main" val="1764561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a:p>
        </p:txBody>
      </p:sp>
    </p:spTree>
    <p:extLst>
      <p:ext uri="{BB962C8B-B14F-4D97-AF65-F5344CB8AC3E}">
        <p14:creationId xmlns:p14="http://schemas.microsoft.com/office/powerpoint/2010/main" val="1499409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a:p>
        </p:txBody>
      </p:sp>
    </p:spTree>
    <p:extLst>
      <p:ext uri="{BB962C8B-B14F-4D97-AF65-F5344CB8AC3E}">
        <p14:creationId xmlns:p14="http://schemas.microsoft.com/office/powerpoint/2010/main" val="3054100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7350" y="209550"/>
            <a:ext cx="1003300" cy="565150"/>
          </a:xfrm>
          <a:prstGeom prst="rect">
            <a:avLst/>
          </a:prstGeom>
          <a:noFill/>
          <a:ln w="12700">
            <a:solidFill>
              <a:prstClr val="black"/>
            </a:solidFill>
          </a:ln>
        </p:spPr>
      </p:sp>
      <p:sp>
        <p:nvSpPr>
          <p:cNvPr id="3" name="Notes Placeholder 2"/>
          <p:cNvSpPr>
            <a:spLocks noGrp="1"/>
          </p:cNvSpPr>
          <p:nvPr>
            <p:ph type="body" idx="1"/>
          </p:nvPr>
        </p:nvSpPr>
        <p:spPr>
          <a:xfrm>
            <a:off x="685800" y="806450"/>
            <a:ext cx="5486400" cy="660400"/>
          </a:xfrm>
          <a:prstGeom prst="rect">
            <a:avLst/>
          </a:prstGeom>
        </p:spPr>
        <p:txBody>
          <a:bodyPr/>
          <a:lstStyle/>
          <a:p>
            <a:r>
              <a:rPr lang="en-US" dirty="0">
                <a:cs typeface="Calibri"/>
              </a:rPr>
              <a:t>Many people do not know that there are Careers in food science, even fewer know that you can get a college degree in 'food science.'  </a:t>
            </a:r>
          </a:p>
          <a:p>
            <a:endParaRPr lang="en-US" dirty="0">
              <a:cs typeface="Calibri"/>
            </a:endParaRPr>
          </a:p>
          <a:p>
            <a:r>
              <a:rPr lang="en-US" dirty="0">
                <a:cs typeface="Calibri"/>
              </a:rPr>
              <a:t>You can study food science in college and each of the Peripheral areas of study are all touched on when someone is getting a degree in food science.  OR, you can get a degree in any of the peripheral areas and work in the food industry or as a food scientist.</a:t>
            </a:r>
          </a:p>
          <a:p>
            <a:endParaRPr lang="en-US" dirty="0">
              <a:cs typeface="Calibri"/>
            </a:endParaRPr>
          </a:p>
        </p:txBody>
      </p:sp>
    </p:spTree>
    <p:extLst>
      <p:ext uri="{BB962C8B-B14F-4D97-AF65-F5344CB8AC3E}">
        <p14:creationId xmlns:p14="http://schemas.microsoft.com/office/powerpoint/2010/main" val="2936253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7350" y="209550"/>
            <a:ext cx="1003300" cy="565150"/>
          </a:xfrm>
          <a:prstGeom prst="rect">
            <a:avLst/>
          </a:prstGeom>
          <a:noFill/>
          <a:ln w="12700">
            <a:solidFill>
              <a:prstClr val="black"/>
            </a:solidFill>
          </a:ln>
        </p:spPr>
      </p:sp>
      <p:sp>
        <p:nvSpPr>
          <p:cNvPr id="3" name="Notes Placeholder 2"/>
          <p:cNvSpPr>
            <a:spLocks noGrp="1"/>
          </p:cNvSpPr>
          <p:nvPr>
            <p:ph type="body" idx="1"/>
          </p:nvPr>
        </p:nvSpPr>
        <p:spPr>
          <a:xfrm>
            <a:off x="685800" y="806450"/>
            <a:ext cx="5486400" cy="660400"/>
          </a:xfrm>
          <a:prstGeom prst="rect">
            <a:avLst/>
          </a:prstGeom>
        </p:spPr>
        <p:txBody>
          <a:bodyPr/>
          <a:lstStyle/>
          <a:p>
            <a:r>
              <a:rPr lang="en-US" dirty="0">
                <a:cs typeface="Calibri"/>
              </a:rPr>
              <a:t>While in school, food scientists study and learn about food ingredient interactions and what their purpose in food is.</a:t>
            </a:r>
          </a:p>
          <a:p>
            <a:endParaRPr lang="en-US" dirty="0">
              <a:cs typeface="Calibri"/>
            </a:endParaRPr>
          </a:p>
          <a:p>
            <a:r>
              <a:rPr lang="en-US" dirty="0">
                <a:cs typeface="Calibri"/>
              </a:rPr>
              <a:t>Each food ingredient on the label of cereal, yogurt, ice cream has a purpose.  Each ingredient costs money and has a reason for being included in the food.</a:t>
            </a:r>
          </a:p>
        </p:txBody>
      </p:sp>
    </p:spTree>
    <p:extLst>
      <p:ext uri="{BB962C8B-B14F-4D97-AF65-F5344CB8AC3E}">
        <p14:creationId xmlns:p14="http://schemas.microsoft.com/office/powerpoint/2010/main" val="475481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dirty="0"/>
              <a:t>How a food is packaged/processed &amp; preserved – determines the shelf life, stability, how a product is stored at home or in the grocery.</a:t>
            </a:r>
            <a:endParaRPr lang="en-US" dirty="0">
              <a:cs typeface="Calibri"/>
            </a:endParaRPr>
          </a:p>
          <a:p>
            <a:endParaRPr lang="en-US" dirty="0"/>
          </a:p>
          <a:p>
            <a:r>
              <a:rPr lang="en-US" dirty="0"/>
              <a:t>Temp (high or low)</a:t>
            </a:r>
          </a:p>
          <a:p>
            <a:r>
              <a:rPr lang="en-US" dirty="0"/>
              <a:t>Water activity – low</a:t>
            </a:r>
          </a:p>
          <a:p>
            <a:r>
              <a:rPr lang="en-US" dirty="0"/>
              <a:t>Oxygen – low</a:t>
            </a:r>
          </a:p>
          <a:p>
            <a:r>
              <a:rPr lang="en-US" dirty="0"/>
              <a:t>pH - Low</a:t>
            </a:r>
          </a:p>
          <a:p>
            <a:endParaRPr lang="en-US" dirty="0"/>
          </a:p>
        </p:txBody>
      </p:sp>
    </p:spTree>
    <p:extLst>
      <p:ext uri="{BB962C8B-B14F-4D97-AF65-F5344CB8AC3E}">
        <p14:creationId xmlns:p14="http://schemas.microsoft.com/office/powerpoint/2010/main" val="3068321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r>
              <a:rPr lang="en-US" dirty="0">
                <a:cs typeface="Calibri"/>
              </a:rPr>
              <a:t>There are many areas of study in food science. You can see on this document how Cell Biology, Microbiology, Engineering and more are used in the food industry.</a:t>
            </a:r>
            <a:endParaRPr lang="en-US" dirty="0"/>
          </a:p>
        </p:txBody>
      </p:sp>
    </p:spTree>
    <p:extLst>
      <p:ext uri="{BB962C8B-B14F-4D97-AF65-F5344CB8AC3E}">
        <p14:creationId xmlns:p14="http://schemas.microsoft.com/office/powerpoint/2010/main" val="500963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dirty="0"/>
          </a:p>
        </p:txBody>
      </p:sp>
    </p:spTree>
    <p:extLst>
      <p:ext uri="{BB962C8B-B14F-4D97-AF65-F5344CB8AC3E}">
        <p14:creationId xmlns:p14="http://schemas.microsoft.com/office/powerpoint/2010/main" val="3119179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a:noFill/>
          <a:ln w="12700">
            <a:solidFill>
              <a:prstClr val="black"/>
            </a:solidFill>
          </a:ln>
        </p:spPr>
      </p:sp>
      <p:sp>
        <p:nvSpPr>
          <p:cNvPr id="3" name="Notes Placeholder 2"/>
          <p:cNvSpPr>
            <a:spLocks noGrp="1"/>
          </p:cNvSpPr>
          <p:nvPr>
            <p:ph type="body" idx="1"/>
          </p:nvPr>
        </p:nvSpPr>
        <p:spPr>
          <a:xfrm>
            <a:off x="732183" y="4620250"/>
            <a:ext cx="5850835" cy="3780800"/>
          </a:xfrm>
          <a:prstGeom prst="rect">
            <a:avLst/>
          </a:prstGeom>
        </p:spPr>
        <p:txBody>
          <a:bodyPr lIns="94851" tIns="47425" rIns="94851" bIns="47425"/>
          <a:lstStyle/>
          <a:p>
            <a:endParaRPr lang="en-US" dirty="0"/>
          </a:p>
        </p:txBody>
      </p:sp>
    </p:spTree>
    <p:extLst>
      <p:ext uri="{BB962C8B-B14F-4D97-AF65-F5344CB8AC3E}">
        <p14:creationId xmlns:p14="http://schemas.microsoft.com/office/powerpoint/2010/main" val="1979274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r">
              <a:defRPr sz="6000" baseline="0">
                <a:solidFill>
                  <a:srgbClr val="63A70A"/>
                </a:solidFill>
                <a:latin typeface="Myriad Pro Cond" panose="020B0506030403020204" pitchFamily="34" charset="0"/>
              </a:defRPr>
            </a:lvl1pPr>
          </a:lstStyle>
          <a:p>
            <a:r>
              <a:rPr lang="en-US" dirty="0" err="1"/>
              <a:t>Food.Science.Flavor.Fun</a:t>
            </a:r>
            <a:r>
              <a:rPr lang="en-US" dirty="0"/>
              <a:t>!</a:t>
            </a:r>
          </a:p>
        </p:txBody>
      </p:sp>
      <p:sp>
        <p:nvSpPr>
          <p:cNvPr id="3" name="Subtitle 2"/>
          <p:cNvSpPr>
            <a:spLocks noGrp="1"/>
          </p:cNvSpPr>
          <p:nvPr>
            <p:ph type="subTitle" idx="1"/>
          </p:nvPr>
        </p:nvSpPr>
        <p:spPr>
          <a:xfrm>
            <a:off x="1524000" y="3602038"/>
            <a:ext cx="9144000" cy="1655762"/>
          </a:xfrm>
        </p:spPr>
        <p:txBody>
          <a:bodyPr/>
          <a:lstStyle>
            <a:lvl1pPr marL="0" indent="0" algn="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34929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31800"/>
            <a:ext cx="6115049" cy="758825"/>
          </a:xfrm>
          <a:solidFill>
            <a:schemeClr val="accent5"/>
          </a:solidFill>
        </p:spPr>
        <p:txBody>
          <a:bodyPr>
            <a:normAutofit/>
          </a:bodyPr>
          <a:lstStyle>
            <a:lvl1pPr>
              <a:defRPr sz="4000">
                <a:solidFill>
                  <a:schemeClr val="bg1"/>
                </a:solidFill>
              </a:defRPr>
            </a:lvl1pPr>
          </a:lstStyle>
          <a:p>
            <a:r>
              <a:rPr lang="en-US" dirty="0"/>
              <a:t>  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30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812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0002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44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normAutofit/>
          </a:bodyPr>
          <a:lstStyle>
            <a:lvl1pPr>
              <a:defRPr sz="4000" baseline="0">
                <a:solidFill>
                  <a:schemeClr val="accent5"/>
                </a:solidFill>
              </a:defRPr>
            </a:lvl1pPr>
          </a:lstStyle>
          <a:p>
            <a:r>
              <a:rPr lang="en-US" dirty="0"/>
              <a:t>Discover FONA</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066615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16643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587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8210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r">
              <a:defRPr sz="6000" baseline="0">
                <a:solidFill>
                  <a:srgbClr val="63A70A"/>
                </a:solidFill>
                <a:latin typeface="Myriad Pro Cond" panose="020B0506030403020204" pitchFamily="34" charset="0"/>
              </a:defRPr>
            </a:lvl1pPr>
          </a:lstStyle>
          <a:p>
            <a:r>
              <a:rPr lang="en-US" dirty="0" err="1"/>
              <a:t>Food.Science.Flavor.Fun</a:t>
            </a:r>
            <a:r>
              <a:rPr lang="en-US" dirty="0"/>
              <a:t>!</a:t>
            </a:r>
          </a:p>
        </p:txBody>
      </p:sp>
      <p:sp>
        <p:nvSpPr>
          <p:cNvPr id="3" name="Subtitle 2"/>
          <p:cNvSpPr>
            <a:spLocks noGrp="1"/>
          </p:cNvSpPr>
          <p:nvPr>
            <p:ph type="subTitle" idx="1"/>
          </p:nvPr>
        </p:nvSpPr>
        <p:spPr>
          <a:xfrm>
            <a:off x="1524000" y="3602038"/>
            <a:ext cx="9144000" cy="1655762"/>
          </a:xfrm>
        </p:spPr>
        <p:txBody>
          <a:bodyPr/>
          <a:lstStyle>
            <a:lvl1pPr marL="0" indent="0" algn="r">
              <a:buNone/>
              <a:defRPr sz="24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495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431801"/>
            <a:ext cx="6124575" cy="758824"/>
          </a:xfrm>
          <a:solidFill>
            <a:srgbClr val="63A70A"/>
          </a:solidFill>
        </p:spPr>
        <p:txBody>
          <a:bodyPr>
            <a:normAutofit/>
          </a:bodyPr>
          <a:lstStyle>
            <a:lvl1pPr>
              <a:defRPr sz="4000">
                <a:solidFill>
                  <a:schemeClr val="bg1"/>
                </a:solidFill>
              </a:defRPr>
            </a:lvl1pPr>
          </a:lstStyle>
          <a:p>
            <a:r>
              <a:rPr lang="en-US" dirty="0"/>
              <a:t>  Click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6702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431801"/>
            <a:ext cx="6124575" cy="758824"/>
          </a:xfrm>
          <a:solidFill>
            <a:srgbClr val="63A70A"/>
          </a:solidFill>
        </p:spPr>
        <p:txBody>
          <a:bodyPr>
            <a:normAutofit/>
          </a:bodyPr>
          <a:lstStyle>
            <a:lvl1pPr>
              <a:defRPr sz="4000">
                <a:solidFill>
                  <a:schemeClr val="bg1"/>
                </a:solidFill>
              </a:defRPr>
            </a:lvl1pPr>
          </a:lstStyle>
          <a:p>
            <a:r>
              <a:rPr lang="en-US" dirty="0"/>
              <a:t>  Click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158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431801"/>
            <a:ext cx="6124575" cy="758824"/>
          </a:xfrm>
          <a:solidFill>
            <a:srgbClr val="FF6B00"/>
          </a:solidFill>
        </p:spPr>
        <p:txBody>
          <a:bodyPr>
            <a:normAutofit/>
          </a:bodyPr>
          <a:lstStyle>
            <a:lvl1pPr>
              <a:defRPr sz="4000">
                <a:solidFill>
                  <a:schemeClr val="bg1"/>
                </a:solidFill>
              </a:defRPr>
            </a:lvl1pPr>
          </a:lstStyle>
          <a:p>
            <a:r>
              <a:rPr lang="en-US" dirty="0"/>
              <a:t>  Click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73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431801"/>
            <a:ext cx="6124575" cy="758824"/>
          </a:xfrm>
          <a:solidFill>
            <a:srgbClr val="AC162C"/>
          </a:solidFill>
          <a:ln>
            <a:solidFill>
              <a:srgbClr val="AC162C"/>
            </a:solidFill>
          </a:ln>
        </p:spPr>
        <p:txBody>
          <a:bodyPr>
            <a:normAutofit/>
          </a:bodyPr>
          <a:lstStyle>
            <a:lvl1pPr>
              <a:defRPr sz="4000">
                <a:solidFill>
                  <a:schemeClr val="bg1"/>
                </a:solidFill>
              </a:defRPr>
            </a:lvl1pPr>
          </a:lstStyle>
          <a:p>
            <a:r>
              <a:rPr lang="en-US" dirty="0"/>
              <a:t>  Click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036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431801"/>
            <a:ext cx="6124575" cy="758824"/>
          </a:xfrm>
          <a:solidFill>
            <a:srgbClr val="0099A8"/>
          </a:solidFill>
        </p:spPr>
        <p:txBody>
          <a:bodyPr>
            <a:normAutofit/>
          </a:bodyPr>
          <a:lstStyle>
            <a:lvl1pPr>
              <a:defRPr sz="4000">
                <a:solidFill>
                  <a:schemeClr val="bg1"/>
                </a:solidFill>
              </a:defRPr>
            </a:lvl1pPr>
          </a:lstStyle>
          <a:p>
            <a:r>
              <a:rPr lang="en-US" dirty="0"/>
              <a:t>  Click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895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8720" y="1709738"/>
            <a:ext cx="9398729" cy="2852737"/>
          </a:xfrm>
        </p:spPr>
        <p:txBody>
          <a:bodyPr anchor="b"/>
          <a:lstStyle>
            <a:lvl1pPr>
              <a:defRPr sz="6000">
                <a:solidFill>
                  <a:srgbClr val="AC162C"/>
                </a:solidFill>
              </a:defRPr>
            </a:lvl1pPr>
          </a:lstStyle>
          <a:p>
            <a:r>
              <a:rPr lang="en-US" dirty="0" err="1"/>
              <a:t>Food.Science.Flavor.Fun</a:t>
            </a:r>
            <a:r>
              <a:rPr lang="en-US" dirty="0"/>
              <a:t>!</a:t>
            </a:r>
          </a:p>
        </p:txBody>
      </p:sp>
      <p:sp>
        <p:nvSpPr>
          <p:cNvPr id="3" name="Text Placeholder 2"/>
          <p:cNvSpPr>
            <a:spLocks noGrp="1"/>
          </p:cNvSpPr>
          <p:nvPr>
            <p:ph type="body" idx="1"/>
          </p:nvPr>
        </p:nvSpPr>
        <p:spPr>
          <a:xfrm>
            <a:off x="1948720" y="4589463"/>
            <a:ext cx="939873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6872" y="517473"/>
            <a:ext cx="5299364" cy="6858000"/>
          </a:xfrm>
          <a:prstGeom prst="rect">
            <a:avLst/>
          </a:prstGeom>
        </p:spPr>
      </p:pic>
    </p:spTree>
    <p:extLst>
      <p:ext uri="{BB962C8B-B14F-4D97-AF65-F5344CB8AC3E}">
        <p14:creationId xmlns:p14="http://schemas.microsoft.com/office/powerpoint/2010/main" val="2454393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31800"/>
            <a:ext cx="6115049" cy="758825"/>
          </a:xfrm>
          <a:solidFill>
            <a:srgbClr val="63A70A"/>
          </a:solidFill>
        </p:spPr>
        <p:txBody>
          <a:bodyPr>
            <a:normAutofit/>
          </a:bodyPr>
          <a:lstStyle>
            <a:lvl1pPr>
              <a:defRPr sz="4000">
                <a:solidFill>
                  <a:schemeClr val="bg1"/>
                </a:solidFill>
              </a:defRPr>
            </a:lvl1pPr>
          </a:lstStyle>
          <a:p>
            <a:r>
              <a:rPr lang="en-US" dirty="0"/>
              <a:t>  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578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31800"/>
            <a:ext cx="6115049" cy="758825"/>
          </a:xfrm>
          <a:solidFill>
            <a:srgbClr val="FF6B00"/>
          </a:solidFill>
        </p:spPr>
        <p:txBody>
          <a:bodyPr>
            <a:normAutofit/>
          </a:bodyPr>
          <a:lstStyle>
            <a:lvl1pPr>
              <a:defRPr sz="4000">
                <a:solidFill>
                  <a:schemeClr val="bg1"/>
                </a:solidFill>
              </a:defRPr>
            </a:lvl1pPr>
          </a:lstStyle>
          <a:p>
            <a:r>
              <a:rPr lang="en-US" dirty="0"/>
              <a:t>  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133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31800"/>
            <a:ext cx="6115049" cy="758825"/>
          </a:xfrm>
          <a:solidFill>
            <a:schemeClr val="accent3"/>
          </a:solidFill>
        </p:spPr>
        <p:txBody>
          <a:bodyPr>
            <a:normAutofit/>
          </a:bodyPr>
          <a:lstStyle>
            <a:lvl1pPr>
              <a:defRPr sz="4000">
                <a:solidFill>
                  <a:schemeClr val="bg1"/>
                </a:solidFill>
              </a:defRPr>
            </a:lvl1pPr>
          </a:lstStyle>
          <a:p>
            <a:r>
              <a:rPr lang="en-US" dirty="0"/>
              <a:t>  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267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31800"/>
            <a:ext cx="6115049" cy="758825"/>
          </a:xfrm>
          <a:solidFill>
            <a:schemeClr val="accent5"/>
          </a:solidFill>
        </p:spPr>
        <p:txBody>
          <a:bodyPr>
            <a:normAutofit/>
          </a:bodyPr>
          <a:lstStyle>
            <a:lvl1pPr>
              <a:defRPr sz="4000">
                <a:solidFill>
                  <a:schemeClr val="bg1"/>
                </a:solidFill>
              </a:defRPr>
            </a:lvl1pPr>
          </a:lstStyle>
          <a:p>
            <a:r>
              <a:rPr lang="en-US" dirty="0"/>
              <a:t>  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947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247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6098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431801"/>
            <a:ext cx="6124575" cy="758824"/>
          </a:xfrm>
          <a:solidFill>
            <a:srgbClr val="FF6B00"/>
          </a:solidFill>
        </p:spPr>
        <p:txBody>
          <a:bodyPr>
            <a:normAutofit/>
          </a:bodyPr>
          <a:lstStyle>
            <a:lvl1pPr>
              <a:defRPr sz="4000">
                <a:solidFill>
                  <a:schemeClr val="bg1"/>
                </a:solidFill>
              </a:defRPr>
            </a:lvl1pPr>
          </a:lstStyle>
          <a:p>
            <a:r>
              <a:rPr lang="en-US" dirty="0"/>
              <a:t>  Click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739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712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normAutofit/>
          </a:bodyPr>
          <a:lstStyle>
            <a:lvl1pPr>
              <a:defRPr sz="4000" baseline="0">
                <a:solidFill>
                  <a:schemeClr val="accent5"/>
                </a:solidFill>
              </a:defRPr>
            </a:lvl1pPr>
          </a:lstStyle>
          <a:p>
            <a:r>
              <a:rPr lang="en-US" dirty="0"/>
              <a:t>Discover FONA</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88709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9328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345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5097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431801"/>
            <a:ext cx="6124575" cy="758824"/>
          </a:xfrm>
          <a:solidFill>
            <a:srgbClr val="AC162C"/>
          </a:solidFill>
          <a:ln>
            <a:solidFill>
              <a:srgbClr val="AC162C"/>
            </a:solidFill>
          </a:ln>
        </p:spPr>
        <p:txBody>
          <a:bodyPr>
            <a:normAutofit/>
          </a:bodyPr>
          <a:lstStyle>
            <a:lvl1pPr>
              <a:defRPr sz="4000">
                <a:solidFill>
                  <a:schemeClr val="bg1"/>
                </a:solidFill>
              </a:defRPr>
            </a:lvl1pPr>
          </a:lstStyle>
          <a:p>
            <a:r>
              <a:rPr lang="en-US" dirty="0"/>
              <a:t>  Click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317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431801"/>
            <a:ext cx="6124575" cy="758824"/>
          </a:xfrm>
          <a:solidFill>
            <a:srgbClr val="0099A8"/>
          </a:solidFill>
        </p:spPr>
        <p:txBody>
          <a:bodyPr>
            <a:normAutofit/>
          </a:bodyPr>
          <a:lstStyle>
            <a:lvl1pPr>
              <a:defRPr sz="4000">
                <a:solidFill>
                  <a:schemeClr val="bg1"/>
                </a:solidFill>
              </a:defRPr>
            </a:lvl1pPr>
          </a:lstStyle>
          <a:p>
            <a:r>
              <a:rPr lang="en-US" dirty="0"/>
              <a:t>  Click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2869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8720" y="1709738"/>
            <a:ext cx="9398729" cy="2852737"/>
          </a:xfrm>
        </p:spPr>
        <p:txBody>
          <a:bodyPr anchor="b"/>
          <a:lstStyle>
            <a:lvl1pPr>
              <a:defRPr sz="6000">
                <a:solidFill>
                  <a:srgbClr val="AC162C"/>
                </a:solidFill>
              </a:defRPr>
            </a:lvl1pPr>
          </a:lstStyle>
          <a:p>
            <a:r>
              <a:rPr lang="en-US" dirty="0" err="1"/>
              <a:t>Food.Science.Flavor.Fun</a:t>
            </a:r>
            <a:r>
              <a:rPr lang="en-US" dirty="0"/>
              <a:t>!</a:t>
            </a:r>
          </a:p>
        </p:txBody>
      </p:sp>
      <p:sp>
        <p:nvSpPr>
          <p:cNvPr id="3" name="Text Placeholder 2"/>
          <p:cNvSpPr>
            <a:spLocks noGrp="1"/>
          </p:cNvSpPr>
          <p:nvPr>
            <p:ph type="body" idx="1"/>
          </p:nvPr>
        </p:nvSpPr>
        <p:spPr>
          <a:xfrm>
            <a:off x="1948720" y="4589463"/>
            <a:ext cx="939873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6872" y="517473"/>
            <a:ext cx="5299364" cy="6858000"/>
          </a:xfrm>
          <a:prstGeom prst="rect">
            <a:avLst/>
          </a:prstGeom>
        </p:spPr>
      </p:pic>
    </p:spTree>
    <p:extLst>
      <p:ext uri="{BB962C8B-B14F-4D97-AF65-F5344CB8AC3E}">
        <p14:creationId xmlns:p14="http://schemas.microsoft.com/office/powerpoint/2010/main" val="3092267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31800"/>
            <a:ext cx="6115049" cy="758825"/>
          </a:xfrm>
          <a:solidFill>
            <a:srgbClr val="63A70A"/>
          </a:solidFill>
        </p:spPr>
        <p:txBody>
          <a:bodyPr>
            <a:normAutofit/>
          </a:bodyPr>
          <a:lstStyle>
            <a:lvl1pPr>
              <a:defRPr sz="4000">
                <a:solidFill>
                  <a:schemeClr val="bg1"/>
                </a:solidFill>
              </a:defRPr>
            </a:lvl1pPr>
          </a:lstStyle>
          <a:p>
            <a:r>
              <a:rPr lang="en-US" dirty="0"/>
              <a:t>  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712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31800"/>
            <a:ext cx="6115049" cy="758825"/>
          </a:xfrm>
          <a:solidFill>
            <a:srgbClr val="FF6B00"/>
          </a:solidFill>
        </p:spPr>
        <p:txBody>
          <a:bodyPr>
            <a:normAutofit/>
          </a:bodyPr>
          <a:lstStyle>
            <a:lvl1pPr>
              <a:defRPr sz="4000">
                <a:solidFill>
                  <a:schemeClr val="bg1"/>
                </a:solidFill>
              </a:defRPr>
            </a:lvl1pPr>
          </a:lstStyle>
          <a:p>
            <a:r>
              <a:rPr lang="en-US" dirty="0"/>
              <a:t>  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400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31800"/>
            <a:ext cx="6115049" cy="758825"/>
          </a:xfrm>
          <a:solidFill>
            <a:schemeClr val="accent3"/>
          </a:solidFill>
        </p:spPr>
        <p:txBody>
          <a:bodyPr>
            <a:normAutofit/>
          </a:bodyPr>
          <a:lstStyle>
            <a:lvl1pPr>
              <a:defRPr sz="4000">
                <a:solidFill>
                  <a:schemeClr val="bg1"/>
                </a:solidFill>
              </a:defRPr>
            </a:lvl1pPr>
          </a:lstStyle>
          <a:p>
            <a:r>
              <a:rPr lang="en-US" dirty="0"/>
              <a:t>  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500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jp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924050" y="6305970"/>
            <a:ext cx="1046090" cy="316152"/>
          </a:xfrm>
          <a:prstGeom prst="rect">
            <a:avLst/>
          </a:prstGeom>
        </p:spPr>
      </p:pic>
      <p:pic>
        <p:nvPicPr>
          <p:cNvPr id="5" name="Picture 4">
            <a:extLst>
              <a:ext uri="{FF2B5EF4-FFF2-40B4-BE49-F238E27FC236}">
                <a16:creationId xmlns:a16="http://schemas.microsoft.com/office/drawing/2014/main" id="{761915A1-D911-4E49-A2F2-C18701E9D028}"/>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44462" y="5656227"/>
            <a:ext cx="1644650" cy="1068422"/>
          </a:xfrm>
          <a:prstGeom prst="rect">
            <a:avLst/>
          </a:prstGeom>
        </p:spPr>
      </p:pic>
    </p:spTree>
    <p:extLst>
      <p:ext uri="{BB962C8B-B14F-4D97-AF65-F5344CB8AC3E}">
        <p14:creationId xmlns:p14="http://schemas.microsoft.com/office/powerpoint/2010/main" val="459795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51" r:id="rId6"/>
    <p:sldLayoutId id="2147483652" r:id="rId7"/>
    <p:sldLayoutId id="2147483663" r:id="rId8"/>
    <p:sldLayoutId id="2147483664" r:id="rId9"/>
    <p:sldLayoutId id="2147483665" r:id="rId10"/>
    <p:sldLayoutId id="2147483653" r:id="rId11"/>
    <p:sldLayoutId id="2147483654" r:id="rId12"/>
    <p:sldLayoutId id="2147483655" r:id="rId13"/>
    <p:sldLayoutId id="2147483656" r:id="rId14"/>
    <p:sldLayoutId id="2147483657"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761915A1-D911-4E49-A2F2-C18701E9D028}"/>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4462" y="5656227"/>
            <a:ext cx="1644650" cy="1068422"/>
          </a:xfrm>
          <a:prstGeom prst="rect">
            <a:avLst/>
          </a:prstGeom>
        </p:spPr>
      </p:pic>
    </p:spTree>
    <p:extLst>
      <p:ext uri="{BB962C8B-B14F-4D97-AF65-F5344CB8AC3E}">
        <p14:creationId xmlns:p14="http://schemas.microsoft.com/office/powerpoint/2010/main" val="29380801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foodaidfoundation.org/" TargetMode="External"/><Relationship Id="rId2" Type="http://schemas.openxmlformats.org/officeDocument/2006/relationships/image" Target="../media/image17.jpeg"/><Relationship Id="rId1" Type="http://schemas.openxmlformats.org/officeDocument/2006/relationships/slideLayout" Target="../slideLayouts/slideLayout3.xml"/><Relationship Id="rId5" Type="http://schemas.openxmlformats.org/officeDocument/2006/relationships/hyperlink" Target="http://www.un.org/" TargetMode="External"/><Relationship Id="rId4" Type="http://schemas.openxmlformats.org/officeDocument/2006/relationships/hyperlink" Target="https://www.worldhunger.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https://www.youtube.com/embed/snJnO6OpjCs" TargetMode="Externa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hyperlink" Target="https://www.ncbi.nlm.nih.gov/pmc/articles/PMC5253989/" TargetMode="Externa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hyperlink" Target="https://jameskennedymonash.wordpress.com/" TargetMode="External"/><Relationship Id="rId4" Type="http://schemas.openxmlformats.org/officeDocument/2006/relationships/hyperlink" Target="http://www.flavorfacts.org/chemistry-among-u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s://www.fona.com/learn/discover-fona-food-science-for-young-minds/teach-tast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20059-9172-4F89-B1FE-DDDDFAEB4641}"/>
              </a:ext>
            </a:extLst>
          </p:cNvPr>
          <p:cNvSpPr>
            <a:spLocks noGrp="1"/>
          </p:cNvSpPr>
          <p:nvPr>
            <p:ph type="ctrTitle"/>
          </p:nvPr>
        </p:nvSpPr>
        <p:spPr>
          <a:xfrm>
            <a:off x="418374" y="1503363"/>
            <a:ext cx="9144000" cy="2387600"/>
          </a:xfrm>
        </p:spPr>
        <p:txBody>
          <a:bodyPr/>
          <a:lstStyle/>
          <a:p>
            <a:r>
              <a:rPr lang="en-US" sz="4000" b="1" dirty="0"/>
              <a:t>Welcome to:</a:t>
            </a:r>
            <a:br>
              <a:rPr lang="en-US" dirty="0"/>
            </a:br>
            <a:r>
              <a:rPr lang="en-US" dirty="0"/>
              <a:t>The Science Behind Food</a:t>
            </a:r>
          </a:p>
        </p:txBody>
      </p:sp>
      <p:sp>
        <p:nvSpPr>
          <p:cNvPr id="3" name="Subtitle 2">
            <a:extLst>
              <a:ext uri="{FF2B5EF4-FFF2-40B4-BE49-F238E27FC236}">
                <a16:creationId xmlns:a16="http://schemas.microsoft.com/office/drawing/2014/main" id="{D69A25FE-49E7-4E67-8251-C3BBE12856F5}"/>
              </a:ext>
            </a:extLst>
          </p:cNvPr>
          <p:cNvSpPr>
            <a:spLocks noGrp="1"/>
          </p:cNvSpPr>
          <p:nvPr>
            <p:ph type="subTitle" idx="1"/>
          </p:nvPr>
        </p:nvSpPr>
        <p:spPr>
          <a:xfrm>
            <a:off x="-363682" y="3890963"/>
            <a:ext cx="9144000" cy="1655762"/>
          </a:xfrm>
        </p:spPr>
        <p:txBody>
          <a:bodyPr/>
          <a:lstStyle/>
          <a:p>
            <a:r>
              <a:rPr lang="en-US" dirty="0"/>
              <a:t>Katie Sudler</a:t>
            </a:r>
          </a:p>
        </p:txBody>
      </p:sp>
      <p:pic>
        <p:nvPicPr>
          <p:cNvPr id="4" name="Picture 3">
            <a:extLst>
              <a:ext uri="{FF2B5EF4-FFF2-40B4-BE49-F238E27FC236}">
                <a16:creationId xmlns:a16="http://schemas.microsoft.com/office/drawing/2014/main" id="{D022C29F-643E-4B6E-A878-C1F183711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942" y="-751915"/>
            <a:ext cx="6461414" cy="8361829"/>
          </a:xfrm>
          <a:prstGeom prst="rect">
            <a:avLst/>
          </a:prstGeom>
        </p:spPr>
      </p:pic>
    </p:spTree>
    <p:extLst>
      <p:ext uri="{BB962C8B-B14F-4D97-AF65-F5344CB8AC3E}">
        <p14:creationId xmlns:p14="http://schemas.microsoft.com/office/powerpoint/2010/main" val="2119700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0A8BE-799D-42FF-8638-A82F152AFC50}"/>
              </a:ext>
            </a:extLst>
          </p:cNvPr>
          <p:cNvSpPr>
            <a:spLocks noGrp="1"/>
          </p:cNvSpPr>
          <p:nvPr>
            <p:ph type="title"/>
          </p:nvPr>
        </p:nvSpPr>
        <p:spPr/>
        <p:txBody>
          <a:bodyPr>
            <a:noAutofit/>
          </a:bodyPr>
          <a:lstStyle/>
          <a:p>
            <a:r>
              <a:rPr lang="en-US" sz="3200" dirty="0"/>
              <a:t>Food Science &amp; you</a:t>
            </a:r>
          </a:p>
        </p:txBody>
      </p:sp>
      <p:sp>
        <p:nvSpPr>
          <p:cNvPr id="3" name="Content Placeholder 2">
            <a:extLst>
              <a:ext uri="{FF2B5EF4-FFF2-40B4-BE49-F238E27FC236}">
                <a16:creationId xmlns:a16="http://schemas.microsoft.com/office/drawing/2014/main" id="{F6024FA2-A2C5-483E-971D-B9125F1978BA}"/>
              </a:ext>
            </a:extLst>
          </p:cNvPr>
          <p:cNvSpPr>
            <a:spLocks noGrp="1"/>
          </p:cNvSpPr>
          <p:nvPr>
            <p:ph idx="1"/>
          </p:nvPr>
        </p:nvSpPr>
        <p:spPr/>
        <p:txBody>
          <a:bodyPr vert="horz" lIns="91440" tIns="45720" rIns="91440" bIns="45720" rtlCol="0" anchor="t">
            <a:normAutofit/>
          </a:bodyPr>
          <a:lstStyle/>
          <a:p>
            <a:pPr marL="457200" indent="-457200"/>
            <a:r>
              <a:rPr lang="en-US" sz="2400" dirty="0">
                <a:solidFill>
                  <a:srgbClr val="000000"/>
                </a:solidFill>
                <a:cs typeface="Arial"/>
              </a:rPr>
              <a:t>It is important to understand how science, technology &amp; society are interrelated.</a:t>
            </a:r>
          </a:p>
          <a:p>
            <a:pPr marL="457200" indent="-457200"/>
            <a:endParaRPr lang="en-US" sz="2400" dirty="0">
              <a:solidFill>
                <a:srgbClr val="000000"/>
              </a:solidFill>
              <a:cs typeface="Arial" panose="020B0604020202020204" pitchFamily="34" charset="0"/>
            </a:endParaRPr>
          </a:p>
          <a:p>
            <a:pPr marL="457200" indent="-457200"/>
            <a:r>
              <a:rPr lang="en-US" sz="2400" dirty="0">
                <a:solidFill>
                  <a:srgbClr val="000000"/>
                </a:solidFill>
                <a:cs typeface="Arial"/>
              </a:rPr>
              <a:t>We need to challenge each other to build on what is already known– connecting what is learned in a science class &amp; in our lives in the world.</a:t>
            </a:r>
          </a:p>
          <a:p>
            <a:pPr marL="457200" indent="-457200"/>
            <a:endParaRPr lang="en-US" sz="2400" dirty="0">
              <a:solidFill>
                <a:srgbClr val="000000"/>
              </a:solidFill>
              <a:cs typeface="Arial" panose="020B0604020202020204" pitchFamily="34" charset="0"/>
            </a:endParaRPr>
          </a:p>
          <a:p>
            <a:pPr marL="457200" indent="-457200"/>
            <a:r>
              <a:rPr lang="en-US" sz="2400" dirty="0">
                <a:solidFill>
                  <a:srgbClr val="000000"/>
                </a:solidFill>
                <a:cs typeface="Arial"/>
              </a:rPr>
              <a:t>Take each concerns, interests &amp; experiences and connect them to each subject learned in school, using scientific knowledge &amp; critical thinking.</a:t>
            </a:r>
          </a:p>
          <a:p>
            <a:endParaRPr lang="en-US" sz="2400" dirty="0"/>
          </a:p>
        </p:txBody>
      </p:sp>
    </p:spTree>
    <p:extLst>
      <p:ext uri="{BB962C8B-B14F-4D97-AF65-F5344CB8AC3E}">
        <p14:creationId xmlns:p14="http://schemas.microsoft.com/office/powerpoint/2010/main" val="297259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498C8-6AC4-486A-B15F-8C6AF34F2CCB}"/>
              </a:ext>
            </a:extLst>
          </p:cNvPr>
          <p:cNvSpPr>
            <a:spLocks noGrp="1"/>
          </p:cNvSpPr>
          <p:nvPr>
            <p:ph type="title"/>
          </p:nvPr>
        </p:nvSpPr>
        <p:spPr/>
        <p:txBody>
          <a:bodyPr>
            <a:normAutofit/>
          </a:bodyPr>
          <a:lstStyle/>
          <a:p>
            <a:r>
              <a:rPr lang="en-US" sz="3600" dirty="0"/>
              <a:t>Why is this important?</a:t>
            </a:r>
          </a:p>
        </p:txBody>
      </p:sp>
      <p:sp>
        <p:nvSpPr>
          <p:cNvPr id="3" name="Content Placeholder 2">
            <a:extLst>
              <a:ext uri="{FF2B5EF4-FFF2-40B4-BE49-F238E27FC236}">
                <a16:creationId xmlns:a16="http://schemas.microsoft.com/office/drawing/2014/main" id="{B9C65C3C-4437-4B11-9851-6CA2E0EB77D0}"/>
              </a:ext>
            </a:extLst>
          </p:cNvPr>
          <p:cNvSpPr>
            <a:spLocks noGrp="1"/>
          </p:cNvSpPr>
          <p:nvPr>
            <p:ph idx="1"/>
          </p:nvPr>
        </p:nvSpPr>
        <p:spPr>
          <a:xfrm>
            <a:off x="838200" y="1569122"/>
            <a:ext cx="5286374" cy="4351338"/>
          </a:xfrm>
        </p:spPr>
        <p:txBody>
          <a:bodyPr vert="horz" lIns="91440" tIns="45720" rIns="91440" bIns="45720" rtlCol="0" anchor="t">
            <a:normAutofit/>
          </a:bodyPr>
          <a:lstStyle/>
          <a:p>
            <a:r>
              <a:rPr lang="en-US" sz="2400" dirty="0">
                <a:cs typeface="Arial" panose="020B0604020202020204" pitchFamily="34" charset="0"/>
              </a:rPr>
              <a:t>Food Science is a </a:t>
            </a:r>
            <a:r>
              <a:rPr lang="en-US" sz="2400" u="sng" dirty="0">
                <a:cs typeface="Arial" panose="020B0604020202020204" pitchFamily="34" charset="0"/>
              </a:rPr>
              <a:t>critical</a:t>
            </a:r>
            <a:r>
              <a:rPr lang="en-US" sz="2400" dirty="0">
                <a:cs typeface="Arial" panose="020B0604020202020204" pitchFamily="34" charset="0"/>
              </a:rPr>
              <a:t> part to feeding the world’s growing population.</a:t>
            </a:r>
          </a:p>
          <a:p>
            <a:r>
              <a:rPr lang="en-US" sz="2400" dirty="0">
                <a:cs typeface="Arial" panose="020B0604020202020204" pitchFamily="34" charset="0"/>
              </a:rPr>
              <a:t>Global food demand is expected to increase by 50% by 2030.</a:t>
            </a:r>
          </a:p>
          <a:p>
            <a:r>
              <a:rPr lang="en-US" sz="2400" dirty="0">
                <a:cs typeface="Arial"/>
              </a:rPr>
              <a:t>Many career opportunities!  </a:t>
            </a:r>
            <a:endParaRPr lang="en-US" sz="2400" dirty="0">
              <a:cs typeface="Arial" panose="020B0604020202020204" pitchFamily="34" charset="0"/>
            </a:endParaRPr>
          </a:p>
          <a:p>
            <a:r>
              <a:rPr lang="en-US" sz="2400" dirty="0">
                <a:cs typeface="Arial" panose="020B0604020202020204" pitchFamily="34" charset="0"/>
              </a:rPr>
              <a:t>Leading field in science related careers.</a:t>
            </a:r>
          </a:p>
          <a:p>
            <a:pPr marL="0" indent="0">
              <a:buNone/>
            </a:pPr>
            <a:endParaRPr lang="en-US" sz="2400" dirty="0"/>
          </a:p>
        </p:txBody>
      </p:sp>
      <p:pic>
        <p:nvPicPr>
          <p:cNvPr id="5" name="Picture 4">
            <a:extLst>
              <a:ext uri="{FF2B5EF4-FFF2-40B4-BE49-F238E27FC236}">
                <a16:creationId xmlns:a16="http://schemas.microsoft.com/office/drawing/2014/main" id="{CAFC5E31-24D0-4FFE-ADC9-DF7A92683CC9}"/>
              </a:ext>
            </a:extLst>
          </p:cNvPr>
          <p:cNvPicPr>
            <a:picLocks noChangeAspect="1"/>
          </p:cNvPicPr>
          <p:nvPr/>
        </p:nvPicPr>
        <p:blipFill rotWithShape="1">
          <a:blip r:embed="rId3">
            <a:extLst>
              <a:ext uri="{28A0092B-C50C-407E-A947-70E740481C1C}">
                <a14:useLocalDpi xmlns:a14="http://schemas.microsoft.com/office/drawing/2010/main" val="0"/>
              </a:ext>
            </a:extLst>
          </a:blip>
          <a:srcRect l="32198"/>
          <a:stretch/>
        </p:blipFill>
        <p:spPr>
          <a:xfrm>
            <a:off x="6625653" y="732514"/>
            <a:ext cx="4990724" cy="4908095"/>
          </a:xfrm>
          <a:prstGeom prst="rect">
            <a:avLst/>
          </a:prstGeom>
        </p:spPr>
      </p:pic>
    </p:spTree>
    <p:extLst>
      <p:ext uri="{BB962C8B-B14F-4D97-AF65-F5344CB8AC3E}">
        <p14:creationId xmlns:p14="http://schemas.microsoft.com/office/powerpoint/2010/main" val="661732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939DD-3217-4FCE-A2E8-15E7A5B4AC2E}"/>
              </a:ext>
            </a:extLst>
          </p:cNvPr>
          <p:cNvSpPr>
            <a:spLocks noGrp="1"/>
          </p:cNvSpPr>
          <p:nvPr>
            <p:ph type="title"/>
          </p:nvPr>
        </p:nvSpPr>
        <p:spPr/>
        <p:txBody>
          <a:bodyPr>
            <a:normAutofit/>
          </a:bodyPr>
          <a:lstStyle/>
          <a:p>
            <a:r>
              <a:rPr lang="en-US" sz="3600" dirty="0"/>
              <a:t>Food Industry Facts</a:t>
            </a:r>
          </a:p>
        </p:txBody>
      </p:sp>
      <p:sp>
        <p:nvSpPr>
          <p:cNvPr id="3" name="Content Placeholder 2">
            <a:extLst>
              <a:ext uri="{FF2B5EF4-FFF2-40B4-BE49-F238E27FC236}">
                <a16:creationId xmlns:a16="http://schemas.microsoft.com/office/drawing/2014/main" id="{1A6690B4-BCCD-408A-94A3-7377BED03CD0}"/>
              </a:ext>
            </a:extLst>
          </p:cNvPr>
          <p:cNvSpPr>
            <a:spLocks noGrp="1"/>
          </p:cNvSpPr>
          <p:nvPr>
            <p:ph idx="1"/>
          </p:nvPr>
        </p:nvSpPr>
        <p:spPr>
          <a:xfrm>
            <a:off x="4385734" y="1435760"/>
            <a:ext cx="7291604" cy="4351338"/>
          </a:xfrm>
        </p:spPr>
        <p:txBody>
          <a:bodyPr>
            <a:normAutofit fontScale="77500" lnSpcReduction="20000"/>
          </a:bodyPr>
          <a:lstStyle/>
          <a:p>
            <a:pPr>
              <a:lnSpc>
                <a:spcPct val="150000"/>
              </a:lnSpc>
            </a:pPr>
            <a:r>
              <a:rPr lang="en-US" dirty="0">
                <a:cs typeface="Arial" panose="020B0604020202020204" pitchFamily="34" charset="0"/>
              </a:rPr>
              <a:t>One of the largest Manufacturing sectors in US!</a:t>
            </a:r>
          </a:p>
          <a:p>
            <a:pPr>
              <a:lnSpc>
                <a:spcPct val="150000"/>
              </a:lnSpc>
            </a:pPr>
            <a:r>
              <a:rPr lang="en-US" dirty="0">
                <a:cs typeface="Arial" panose="020B0604020202020204" pitchFamily="34" charset="0"/>
              </a:rPr>
              <a:t>1 in 3 jobs globally are Agriculture related.</a:t>
            </a:r>
          </a:p>
          <a:p>
            <a:pPr>
              <a:lnSpc>
                <a:spcPct val="150000"/>
              </a:lnSpc>
            </a:pPr>
            <a:r>
              <a:rPr lang="en-US" dirty="0">
                <a:cs typeface="Arial" panose="020B0604020202020204" pitchFamily="34" charset="0"/>
              </a:rPr>
              <a:t>Global food market = $4.2 T</a:t>
            </a:r>
          </a:p>
          <a:p>
            <a:pPr>
              <a:lnSpc>
                <a:spcPct val="150000"/>
              </a:lnSpc>
            </a:pPr>
            <a:r>
              <a:rPr lang="en-US" dirty="0">
                <a:cs typeface="Arial" panose="020B0604020202020204" pitchFamily="34" charset="0"/>
              </a:rPr>
              <a:t>Industry relies heavily on increased technology &amp; greater automation.</a:t>
            </a:r>
          </a:p>
          <a:p>
            <a:pPr>
              <a:lnSpc>
                <a:spcPct val="150000"/>
              </a:lnSpc>
            </a:pPr>
            <a:r>
              <a:rPr lang="en-US" dirty="0">
                <a:cs typeface="Arial" panose="020B0604020202020204" pitchFamily="34" charset="0"/>
              </a:rPr>
              <a:t>Annual food spending/person continues to increase.</a:t>
            </a:r>
          </a:p>
          <a:p>
            <a:pPr>
              <a:lnSpc>
                <a:spcPct val="150000"/>
              </a:lnSpc>
            </a:pPr>
            <a:r>
              <a:rPr lang="en-US" dirty="0">
                <a:cs typeface="Arial" panose="020B0604020202020204" pitchFamily="34" charset="0"/>
              </a:rPr>
              <a:t>Consumers demand Convenience, Diverse &amp; Healthy products </a:t>
            </a:r>
          </a:p>
          <a:p>
            <a:pPr marL="0" indent="0">
              <a:buNone/>
            </a:pPr>
            <a:endParaRPr lang="en-US" sz="2400" dirty="0"/>
          </a:p>
        </p:txBody>
      </p:sp>
      <p:pic>
        <p:nvPicPr>
          <p:cNvPr id="5" name="Picture 4">
            <a:extLst>
              <a:ext uri="{FF2B5EF4-FFF2-40B4-BE49-F238E27FC236}">
                <a16:creationId xmlns:a16="http://schemas.microsoft.com/office/drawing/2014/main" id="{B63250CD-E9E8-4CB0-BB2E-988D3CDBCFF1}"/>
              </a:ext>
            </a:extLst>
          </p:cNvPr>
          <p:cNvPicPr>
            <a:picLocks noChangeAspect="1"/>
          </p:cNvPicPr>
          <p:nvPr/>
        </p:nvPicPr>
        <p:blipFill rotWithShape="1">
          <a:blip r:embed="rId3">
            <a:extLst>
              <a:ext uri="{28A0092B-C50C-407E-A947-70E740481C1C}">
                <a14:useLocalDpi xmlns:a14="http://schemas.microsoft.com/office/drawing/2010/main" val="0"/>
              </a:ext>
            </a:extLst>
          </a:blip>
          <a:srcRect l="25282"/>
          <a:stretch/>
        </p:blipFill>
        <p:spPr>
          <a:xfrm>
            <a:off x="344774" y="2062295"/>
            <a:ext cx="3798950" cy="3390240"/>
          </a:xfrm>
          <a:prstGeom prst="rect">
            <a:avLst/>
          </a:prstGeom>
        </p:spPr>
      </p:pic>
    </p:spTree>
    <p:extLst>
      <p:ext uri="{BB962C8B-B14F-4D97-AF65-F5344CB8AC3E}">
        <p14:creationId xmlns:p14="http://schemas.microsoft.com/office/powerpoint/2010/main" val="2598022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BC3378-EF46-414E-938C-2317BCC5F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129" y="431801"/>
            <a:ext cx="4860265" cy="2875162"/>
          </a:xfrm>
          <a:prstGeom prst="rect">
            <a:avLst/>
          </a:prstGeom>
        </p:spPr>
      </p:pic>
      <p:sp>
        <p:nvSpPr>
          <p:cNvPr id="2" name="Title 1">
            <a:extLst>
              <a:ext uri="{FF2B5EF4-FFF2-40B4-BE49-F238E27FC236}">
                <a16:creationId xmlns:a16="http://schemas.microsoft.com/office/drawing/2014/main" id="{0F5F2FA7-22C2-44D3-93BA-F0A9173039FD}"/>
              </a:ext>
            </a:extLst>
          </p:cNvPr>
          <p:cNvSpPr>
            <a:spLocks noGrp="1"/>
          </p:cNvSpPr>
          <p:nvPr>
            <p:ph type="title"/>
          </p:nvPr>
        </p:nvSpPr>
        <p:spPr/>
        <p:txBody>
          <a:bodyPr>
            <a:normAutofit/>
          </a:bodyPr>
          <a:lstStyle/>
          <a:p>
            <a:r>
              <a:rPr lang="en-US" sz="3600" dirty="0"/>
              <a:t>Food Industry Facts</a:t>
            </a:r>
          </a:p>
        </p:txBody>
      </p:sp>
      <p:sp>
        <p:nvSpPr>
          <p:cNvPr id="3" name="Content Placeholder 2">
            <a:extLst>
              <a:ext uri="{FF2B5EF4-FFF2-40B4-BE49-F238E27FC236}">
                <a16:creationId xmlns:a16="http://schemas.microsoft.com/office/drawing/2014/main" id="{378C1962-0679-4264-BEA6-FF68A3C27FCE}"/>
              </a:ext>
            </a:extLst>
          </p:cNvPr>
          <p:cNvSpPr>
            <a:spLocks noGrp="1"/>
          </p:cNvSpPr>
          <p:nvPr>
            <p:ph idx="1"/>
          </p:nvPr>
        </p:nvSpPr>
        <p:spPr>
          <a:xfrm>
            <a:off x="866774" y="1998904"/>
            <a:ext cx="10515600" cy="4351338"/>
          </a:xfrm>
        </p:spPr>
        <p:txBody>
          <a:bodyPr>
            <a:normAutofit/>
          </a:bodyPr>
          <a:lstStyle/>
          <a:p>
            <a:pPr marL="0" indent="0">
              <a:buNone/>
            </a:pPr>
            <a:r>
              <a:rPr lang="en-US" sz="2400" dirty="0">
                <a:cs typeface="Arial" panose="020B0604020202020204" pitchFamily="34" charset="0"/>
              </a:rPr>
              <a:t>Currently - Feed 7.7 Billion people, worldwide!  </a:t>
            </a:r>
          </a:p>
          <a:p>
            <a:pPr lvl="1"/>
            <a:r>
              <a:rPr lang="en-US" dirty="0">
                <a:cs typeface="Arial" panose="020B0604020202020204" pitchFamily="34" charset="0"/>
              </a:rPr>
              <a:t>2050 – population will be 9.7 Billion</a:t>
            </a:r>
          </a:p>
          <a:p>
            <a:pPr marL="457200" lvl="1" indent="0">
              <a:buNone/>
            </a:pPr>
            <a:endParaRPr lang="en-US" sz="1800" dirty="0">
              <a:cs typeface="Arial" panose="020B0604020202020204" pitchFamily="34" charset="0"/>
            </a:endParaRPr>
          </a:p>
          <a:p>
            <a:pPr marL="0" indent="0">
              <a:buNone/>
            </a:pPr>
            <a:r>
              <a:rPr lang="en-US" sz="2400" dirty="0">
                <a:cs typeface="Arial" panose="020B0604020202020204" pitchFamily="34" charset="0"/>
              </a:rPr>
              <a:t>Need to reduce waste:</a:t>
            </a:r>
          </a:p>
          <a:p>
            <a:pPr lvl="1"/>
            <a:r>
              <a:rPr lang="en-US" dirty="0">
                <a:cs typeface="Arial" panose="020B0604020202020204" pitchFamily="34" charset="0"/>
              </a:rPr>
              <a:t>Food loss – before food gets to consumers</a:t>
            </a:r>
          </a:p>
          <a:p>
            <a:pPr lvl="1"/>
            <a:r>
              <a:rPr lang="en-US" dirty="0">
                <a:cs typeface="Arial" panose="020B0604020202020204" pitchFamily="34" charset="0"/>
              </a:rPr>
              <a:t>Food waste - consumer (home, restaurants)</a:t>
            </a:r>
          </a:p>
          <a:p>
            <a:pPr lvl="2"/>
            <a:r>
              <a:rPr lang="en-US" sz="1800" dirty="0">
                <a:cs typeface="Arial" panose="020B0604020202020204" pitchFamily="34" charset="0"/>
              </a:rPr>
              <a:t> </a:t>
            </a:r>
            <a:r>
              <a:rPr lang="en-US" i="1" dirty="0">
                <a:cs typeface="Arial" panose="020B0604020202020204" pitchFamily="34" charset="0"/>
              </a:rPr>
              <a:t>Confusion around Use by, sell by, best by dates on food products </a:t>
            </a:r>
          </a:p>
          <a:p>
            <a:pPr lvl="2"/>
            <a:r>
              <a:rPr lang="en-US" i="1" dirty="0">
                <a:cs typeface="Arial" panose="020B0604020202020204" pitchFamily="34" charset="0"/>
              </a:rPr>
              <a:t> 25% world’s food calories &amp; 50% of total food weight lost or wasted before	</a:t>
            </a:r>
          </a:p>
          <a:p>
            <a:endParaRPr lang="en-US" sz="2400" dirty="0"/>
          </a:p>
        </p:txBody>
      </p:sp>
      <p:sp>
        <p:nvSpPr>
          <p:cNvPr id="5" name="Rectangle 4">
            <a:extLst>
              <a:ext uri="{FF2B5EF4-FFF2-40B4-BE49-F238E27FC236}">
                <a16:creationId xmlns:a16="http://schemas.microsoft.com/office/drawing/2014/main" id="{D9C5754E-FF2A-4E13-8946-E549B819D71F}"/>
              </a:ext>
            </a:extLst>
          </p:cNvPr>
          <p:cNvSpPr/>
          <p:nvPr/>
        </p:nvSpPr>
        <p:spPr>
          <a:xfrm>
            <a:off x="495300" y="3837890"/>
            <a:ext cx="6096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429002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D80E-CFAE-48B0-8103-20C5027129E3}"/>
              </a:ext>
            </a:extLst>
          </p:cNvPr>
          <p:cNvSpPr>
            <a:spLocks noGrp="1"/>
          </p:cNvSpPr>
          <p:nvPr>
            <p:ph type="title"/>
          </p:nvPr>
        </p:nvSpPr>
        <p:spPr/>
        <p:txBody>
          <a:bodyPr>
            <a:normAutofit fontScale="90000"/>
          </a:bodyPr>
          <a:lstStyle/>
          <a:p>
            <a:r>
              <a:rPr lang="en-US" dirty="0"/>
              <a:t>Global Population - Hunger</a:t>
            </a:r>
          </a:p>
        </p:txBody>
      </p:sp>
      <p:pic>
        <p:nvPicPr>
          <p:cNvPr id="1026" name="Picture 2" descr="http://www.un.org/sites/www.un.org/files/2016/07/28/world-population.jpg">
            <a:extLst>
              <a:ext uri="{FF2B5EF4-FFF2-40B4-BE49-F238E27FC236}">
                <a16:creationId xmlns:a16="http://schemas.microsoft.com/office/drawing/2014/main" id="{E1858E04-1D47-4DF3-A501-BA155FFD8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300" y="1190625"/>
            <a:ext cx="4762500" cy="4171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05A888-36D5-4AF0-8921-54BC33B5CC84}"/>
              </a:ext>
            </a:extLst>
          </p:cNvPr>
          <p:cNvSpPr txBox="1"/>
          <p:nvPr/>
        </p:nvSpPr>
        <p:spPr>
          <a:xfrm>
            <a:off x="285750" y="1495425"/>
            <a:ext cx="5525503" cy="397031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t>1:9 people worldwide are hungry</a:t>
            </a:r>
          </a:p>
          <a:p>
            <a:pPr marL="342900" indent="-342900">
              <a:lnSpc>
                <a:spcPct val="150000"/>
              </a:lnSpc>
              <a:buFont typeface="Arial" panose="020B0604020202020204" pitchFamily="34" charset="0"/>
              <a:buChar char="•"/>
            </a:pPr>
            <a:r>
              <a:rPr lang="en-US" sz="2400" dirty="0"/>
              <a:t>Asia &amp; Africa have the highest levels of hunger</a:t>
            </a:r>
          </a:p>
          <a:p>
            <a:pPr marL="342900" indent="-342900">
              <a:lnSpc>
                <a:spcPct val="150000"/>
              </a:lnSpc>
              <a:buFont typeface="Arial" panose="020B0604020202020204" pitchFamily="34" charset="0"/>
              <a:buChar char="•"/>
            </a:pPr>
            <a:r>
              <a:rPr lang="en-US" sz="2400" dirty="0"/>
              <a:t>Asia &amp; Africa have the biggest projected population growth.</a:t>
            </a:r>
          </a:p>
          <a:p>
            <a:pPr marL="342900" indent="-342900">
              <a:lnSpc>
                <a:spcPct val="150000"/>
              </a:lnSpc>
              <a:buFont typeface="Arial" panose="020B0604020202020204" pitchFamily="34" charset="0"/>
              <a:buChar char="•"/>
            </a:pPr>
            <a:endParaRPr lang="en-US" sz="2400" dirty="0"/>
          </a:p>
          <a:p>
            <a:pPr>
              <a:lnSpc>
                <a:spcPct val="150000"/>
              </a:lnSpc>
            </a:pPr>
            <a:endParaRPr lang="en-US" sz="2400" dirty="0"/>
          </a:p>
        </p:txBody>
      </p:sp>
      <p:sp>
        <p:nvSpPr>
          <p:cNvPr id="5" name="Rectangle 4">
            <a:extLst>
              <a:ext uri="{FF2B5EF4-FFF2-40B4-BE49-F238E27FC236}">
                <a16:creationId xmlns:a16="http://schemas.microsoft.com/office/drawing/2014/main" id="{7BAF1B57-355F-4738-96C4-C53AFE95D72A}"/>
              </a:ext>
            </a:extLst>
          </p:cNvPr>
          <p:cNvSpPr/>
          <p:nvPr/>
        </p:nvSpPr>
        <p:spPr>
          <a:xfrm>
            <a:off x="6909075" y="5446619"/>
            <a:ext cx="4997175" cy="923330"/>
          </a:xfrm>
          <a:prstGeom prst="rect">
            <a:avLst/>
          </a:prstGeom>
        </p:spPr>
        <p:txBody>
          <a:bodyPr wrap="square">
            <a:spAutoFit/>
          </a:bodyPr>
          <a:lstStyle/>
          <a:p>
            <a:r>
              <a:rPr lang="en-US" dirty="0">
                <a:hlinkClick r:id="rId3"/>
              </a:rPr>
              <a:t>http://www.foodaidfoundation.org</a:t>
            </a:r>
            <a:endParaRPr lang="en-US" dirty="0"/>
          </a:p>
          <a:p>
            <a:r>
              <a:rPr lang="en-US" dirty="0">
                <a:hlinkClick r:id="rId4"/>
              </a:rPr>
              <a:t>https://www.worldhunger.org</a:t>
            </a:r>
            <a:endParaRPr lang="en-US" dirty="0"/>
          </a:p>
          <a:p>
            <a:r>
              <a:rPr lang="en-US" dirty="0">
                <a:hlinkClick r:id="rId5"/>
              </a:rPr>
              <a:t>http://www.un.org</a:t>
            </a:r>
            <a:r>
              <a:rPr lang="en-US" dirty="0"/>
              <a:t>  </a:t>
            </a:r>
          </a:p>
        </p:txBody>
      </p:sp>
    </p:spTree>
    <p:extLst>
      <p:ext uri="{BB962C8B-B14F-4D97-AF65-F5344CB8AC3E}">
        <p14:creationId xmlns:p14="http://schemas.microsoft.com/office/powerpoint/2010/main" val="2500049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6D9-3237-4109-A7C5-64AF387C983E}"/>
              </a:ext>
            </a:extLst>
          </p:cNvPr>
          <p:cNvSpPr>
            <a:spLocks noGrp="1"/>
          </p:cNvSpPr>
          <p:nvPr>
            <p:ph type="title"/>
          </p:nvPr>
        </p:nvSpPr>
        <p:spPr/>
        <p:txBody>
          <a:bodyPr>
            <a:normAutofit/>
          </a:bodyPr>
          <a:lstStyle/>
          <a:p>
            <a:r>
              <a:rPr lang="en-US" sz="3600" dirty="0"/>
              <a:t>Food insecurity</a:t>
            </a:r>
          </a:p>
        </p:txBody>
      </p:sp>
      <p:sp>
        <p:nvSpPr>
          <p:cNvPr id="3" name="Content Placeholder 2">
            <a:extLst>
              <a:ext uri="{FF2B5EF4-FFF2-40B4-BE49-F238E27FC236}">
                <a16:creationId xmlns:a16="http://schemas.microsoft.com/office/drawing/2014/main" id="{7E5DE155-DB77-411E-AA3A-788BDE045C71}"/>
              </a:ext>
            </a:extLst>
          </p:cNvPr>
          <p:cNvSpPr>
            <a:spLocks noGrp="1"/>
          </p:cNvSpPr>
          <p:nvPr>
            <p:ph idx="1"/>
          </p:nvPr>
        </p:nvSpPr>
        <p:spPr>
          <a:xfrm>
            <a:off x="765832" y="1479724"/>
            <a:ext cx="8801985" cy="4984937"/>
          </a:xfrm>
        </p:spPr>
        <p:txBody>
          <a:bodyPr>
            <a:normAutofit/>
          </a:bodyPr>
          <a:lstStyle/>
          <a:p>
            <a:pPr marL="0" indent="0">
              <a:buNone/>
            </a:pPr>
            <a:r>
              <a:rPr lang="en-US" sz="2000" dirty="0"/>
              <a:t>In the US: </a:t>
            </a:r>
          </a:p>
          <a:p>
            <a:r>
              <a:rPr lang="en-US" sz="1800" dirty="0"/>
              <a:t>12.7% households had food insecurity at some point in the year</a:t>
            </a:r>
          </a:p>
          <a:p>
            <a:r>
              <a:rPr lang="en-US" sz="1800" dirty="0"/>
              <a:t>5% experience very low food security</a:t>
            </a:r>
          </a:p>
          <a:p>
            <a:r>
              <a:rPr lang="en-US" sz="1800" dirty="0"/>
              <a:t>Children in 7.8% of households are food insecure</a:t>
            </a:r>
          </a:p>
          <a:p>
            <a:endParaRPr lang="en-US" sz="1800" dirty="0"/>
          </a:p>
          <a:p>
            <a:pPr marL="0" indent="0">
              <a:buNone/>
            </a:pPr>
            <a:r>
              <a:rPr lang="en-US" sz="2000" dirty="0"/>
              <a:t>Globally</a:t>
            </a:r>
            <a:r>
              <a:rPr lang="en-US" sz="1800" dirty="0"/>
              <a:t>, children under 5:</a:t>
            </a:r>
          </a:p>
          <a:p>
            <a:r>
              <a:rPr lang="en-US" sz="1800" dirty="0"/>
              <a:t>5.6% are overweight</a:t>
            </a:r>
          </a:p>
          <a:p>
            <a:r>
              <a:rPr lang="en-US" sz="1800" dirty="0"/>
              <a:t>7.5% are wasting</a:t>
            </a:r>
          </a:p>
          <a:p>
            <a:r>
              <a:rPr lang="en-US" sz="1800" dirty="0"/>
              <a:t>22.2% are stunting</a:t>
            </a:r>
          </a:p>
          <a:p>
            <a:pPr marL="0" indent="0">
              <a:buNone/>
            </a:pPr>
            <a:r>
              <a:rPr lang="en-US" sz="1800" b="1" dirty="0">
                <a:solidFill>
                  <a:schemeClr val="accent3"/>
                </a:solidFill>
              </a:rPr>
              <a:t>“Poverty is the principle cause of hunger, hunger is a cause of poverty.”   </a:t>
            </a:r>
            <a:r>
              <a:rPr lang="en-US" sz="1600" i="1" dirty="0"/>
              <a:t>www.worldhunger.org</a:t>
            </a:r>
            <a:endParaRPr lang="en-US" sz="1800" i="1" dirty="0"/>
          </a:p>
        </p:txBody>
      </p:sp>
      <p:pic>
        <p:nvPicPr>
          <p:cNvPr id="5" name="Picture 4">
            <a:extLst>
              <a:ext uri="{FF2B5EF4-FFF2-40B4-BE49-F238E27FC236}">
                <a16:creationId xmlns:a16="http://schemas.microsoft.com/office/drawing/2014/main" id="{4C0E5909-A023-4EE5-B343-A0150296BEAE}"/>
              </a:ext>
            </a:extLst>
          </p:cNvPr>
          <p:cNvPicPr>
            <a:picLocks noChangeAspect="1"/>
          </p:cNvPicPr>
          <p:nvPr/>
        </p:nvPicPr>
        <p:blipFill rotWithShape="1">
          <a:blip r:embed="rId3">
            <a:extLst>
              <a:ext uri="{28A0092B-C50C-407E-A947-70E740481C1C}">
                <a14:useLocalDpi xmlns:a14="http://schemas.microsoft.com/office/drawing/2010/main" val="0"/>
              </a:ext>
            </a:extLst>
          </a:blip>
          <a:srcRect t="22087"/>
          <a:stretch/>
        </p:blipFill>
        <p:spPr>
          <a:xfrm>
            <a:off x="7869816" y="509691"/>
            <a:ext cx="4322184" cy="4200082"/>
          </a:xfrm>
          <a:prstGeom prst="rect">
            <a:avLst/>
          </a:prstGeom>
        </p:spPr>
      </p:pic>
    </p:spTree>
    <p:extLst>
      <p:ext uri="{BB962C8B-B14F-4D97-AF65-F5344CB8AC3E}">
        <p14:creationId xmlns:p14="http://schemas.microsoft.com/office/powerpoint/2010/main" val="3859520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F2FA7-22C2-44D3-93BA-F0A9173039FD}"/>
              </a:ext>
            </a:extLst>
          </p:cNvPr>
          <p:cNvSpPr>
            <a:spLocks noGrp="1"/>
          </p:cNvSpPr>
          <p:nvPr>
            <p:ph type="title"/>
          </p:nvPr>
        </p:nvSpPr>
        <p:spPr/>
        <p:txBody>
          <a:bodyPr/>
          <a:lstStyle/>
          <a:p>
            <a:r>
              <a:rPr lang="en-US" dirty="0"/>
              <a:t>Food Industry Facts</a:t>
            </a:r>
          </a:p>
        </p:txBody>
      </p:sp>
      <p:sp>
        <p:nvSpPr>
          <p:cNvPr id="3" name="Content Placeholder 2">
            <a:extLst>
              <a:ext uri="{FF2B5EF4-FFF2-40B4-BE49-F238E27FC236}">
                <a16:creationId xmlns:a16="http://schemas.microsoft.com/office/drawing/2014/main" id="{378C1962-0679-4264-BEA6-FF68A3C27FCE}"/>
              </a:ext>
            </a:extLst>
          </p:cNvPr>
          <p:cNvSpPr>
            <a:spLocks noGrp="1"/>
          </p:cNvSpPr>
          <p:nvPr>
            <p:ph idx="1"/>
          </p:nvPr>
        </p:nvSpPr>
        <p:spPr>
          <a:xfrm>
            <a:off x="669690" y="1869305"/>
            <a:ext cx="4227163" cy="4351338"/>
          </a:xfrm>
        </p:spPr>
        <p:txBody>
          <a:bodyPr>
            <a:normAutofit/>
          </a:bodyPr>
          <a:lstStyle/>
          <a:p>
            <a:pPr marL="457200" lvl="1" indent="0">
              <a:buNone/>
            </a:pPr>
            <a:endParaRPr lang="en-US" sz="1800" dirty="0">
              <a:cs typeface="Arial" panose="020B0604020202020204" pitchFamily="34" charset="0"/>
            </a:endParaRPr>
          </a:p>
          <a:p>
            <a:r>
              <a:rPr lang="en-US" sz="2400" dirty="0">
                <a:cs typeface="Arial" panose="020B0604020202020204" pitchFamily="34" charset="0"/>
              </a:rPr>
              <a:t>1/3 all food produced is lost or wasted</a:t>
            </a:r>
          </a:p>
          <a:p>
            <a:pPr lvl="1"/>
            <a:r>
              <a:rPr lang="en-US" sz="2000" dirty="0">
                <a:cs typeface="Arial" panose="020B0604020202020204" pitchFamily="34" charset="0"/>
              </a:rPr>
              <a:t>Food loss – industry</a:t>
            </a:r>
          </a:p>
          <a:p>
            <a:pPr lvl="1"/>
            <a:r>
              <a:rPr lang="en-US" sz="2000" dirty="0">
                <a:cs typeface="Arial" panose="020B0604020202020204" pitchFamily="34" charset="0"/>
              </a:rPr>
              <a:t>Food waste - consumer </a:t>
            </a:r>
          </a:p>
          <a:p>
            <a:pPr lvl="1"/>
            <a:r>
              <a:rPr lang="en-US" sz="2000" dirty="0">
                <a:cs typeface="Arial" panose="020B0604020202020204" pitchFamily="34" charset="0"/>
              </a:rPr>
              <a:t>Use by, sell by, best by dates on food products*</a:t>
            </a:r>
          </a:p>
          <a:p>
            <a:endParaRPr lang="en-US" sz="2400" dirty="0"/>
          </a:p>
        </p:txBody>
      </p:sp>
      <p:pic>
        <p:nvPicPr>
          <p:cNvPr id="2050" name="Picture 2" descr="http://www.fao.org/fileadmin/user_upload/save-food/images/graphics/mb060e02.jpg">
            <a:extLst>
              <a:ext uri="{FF2B5EF4-FFF2-40B4-BE49-F238E27FC236}">
                <a16:creationId xmlns:a16="http://schemas.microsoft.com/office/drawing/2014/main" id="{6105D968-B538-437B-A3A0-36985FF6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590" y="1648751"/>
            <a:ext cx="6246942" cy="325733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176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C8D53-F01A-44AD-AC3B-83416ABF07E6}"/>
              </a:ext>
            </a:extLst>
          </p:cNvPr>
          <p:cNvSpPr>
            <a:spLocks noGrp="1"/>
          </p:cNvSpPr>
          <p:nvPr>
            <p:ph type="title"/>
          </p:nvPr>
        </p:nvSpPr>
        <p:spPr/>
        <p:txBody>
          <a:bodyPr>
            <a:normAutofit/>
          </a:bodyPr>
          <a:lstStyle/>
          <a:p>
            <a:r>
              <a:rPr lang="en-US" sz="3200" dirty="0"/>
              <a:t>Hot Food Industry Topics</a:t>
            </a:r>
          </a:p>
        </p:txBody>
      </p:sp>
      <p:sp>
        <p:nvSpPr>
          <p:cNvPr id="3" name="Content Placeholder 2">
            <a:extLst>
              <a:ext uri="{FF2B5EF4-FFF2-40B4-BE49-F238E27FC236}">
                <a16:creationId xmlns:a16="http://schemas.microsoft.com/office/drawing/2014/main" id="{42CB4A5F-7314-4F48-9C26-ACA61214C027}"/>
              </a:ext>
            </a:extLst>
          </p:cNvPr>
          <p:cNvSpPr>
            <a:spLocks noGrp="1"/>
          </p:cNvSpPr>
          <p:nvPr>
            <p:ph idx="1"/>
          </p:nvPr>
        </p:nvSpPr>
        <p:spPr>
          <a:xfrm>
            <a:off x="384109" y="1215231"/>
            <a:ext cx="6113968" cy="4351338"/>
          </a:xfrm>
        </p:spPr>
        <p:txBody>
          <a:bodyPr>
            <a:normAutofit/>
          </a:bodyPr>
          <a:lstStyle/>
          <a:p>
            <a:pPr>
              <a:lnSpc>
                <a:spcPct val="150000"/>
              </a:lnSpc>
            </a:pPr>
            <a:r>
              <a:rPr lang="en-US" sz="1800" dirty="0">
                <a:cs typeface="Arial" panose="020B0604020202020204" pitchFamily="34" charset="0"/>
              </a:rPr>
              <a:t>Emerging technologies - Biosensors</a:t>
            </a:r>
          </a:p>
          <a:p>
            <a:pPr>
              <a:lnSpc>
                <a:spcPct val="150000"/>
              </a:lnSpc>
            </a:pPr>
            <a:r>
              <a:rPr lang="en-US" sz="1800" dirty="0">
                <a:cs typeface="Arial" panose="020B0604020202020204" pitchFamily="34" charset="0"/>
              </a:rPr>
              <a:t>Food Health &amp; Nutrition </a:t>
            </a:r>
          </a:p>
          <a:p>
            <a:pPr>
              <a:lnSpc>
                <a:spcPct val="150000"/>
              </a:lnSpc>
            </a:pPr>
            <a:r>
              <a:rPr lang="en-US" sz="1800" dirty="0">
                <a:cs typeface="Arial" panose="020B0604020202020204" pitchFamily="34" charset="0"/>
              </a:rPr>
              <a:t>Food safety &amp; Defense - Product Recall</a:t>
            </a:r>
          </a:p>
          <a:p>
            <a:pPr>
              <a:lnSpc>
                <a:spcPct val="150000"/>
              </a:lnSpc>
            </a:pPr>
            <a:r>
              <a:rPr lang="en-US" sz="1800" dirty="0">
                <a:cs typeface="Arial" panose="020B0604020202020204" pitchFamily="34" charset="0"/>
              </a:rPr>
              <a:t>Feeding the world &amp; clean, fresh water</a:t>
            </a:r>
          </a:p>
          <a:p>
            <a:pPr lvl="1">
              <a:lnSpc>
                <a:spcPct val="150000"/>
              </a:lnSpc>
            </a:pPr>
            <a:r>
              <a:rPr lang="en-US" sz="1600" dirty="0">
                <a:cs typeface="Arial" panose="020B0604020202020204" pitchFamily="34" charset="0"/>
              </a:rPr>
              <a:t>Choosing foods that require less water</a:t>
            </a:r>
          </a:p>
          <a:p>
            <a:pPr>
              <a:lnSpc>
                <a:spcPct val="150000"/>
              </a:lnSpc>
            </a:pPr>
            <a:r>
              <a:rPr lang="en-US" sz="1800" dirty="0">
                <a:cs typeface="Arial" panose="020B0604020202020204" pitchFamily="34" charset="0"/>
              </a:rPr>
              <a:t>Alternatives – meat &amp; dairy</a:t>
            </a:r>
          </a:p>
          <a:p>
            <a:pPr>
              <a:lnSpc>
                <a:spcPct val="150000"/>
              </a:lnSpc>
            </a:pPr>
            <a:r>
              <a:rPr lang="en-US" sz="1800" dirty="0">
                <a:cs typeface="Arial" panose="020B0604020202020204" pitchFamily="34" charset="0"/>
              </a:rPr>
              <a:t>Eco-Conscious packaging</a:t>
            </a:r>
          </a:p>
        </p:txBody>
      </p:sp>
      <p:pic>
        <p:nvPicPr>
          <p:cNvPr id="3074" name="Picture 2" descr="Banana plantation with quarantine sing">
            <a:extLst>
              <a:ext uri="{FF2B5EF4-FFF2-40B4-BE49-F238E27FC236}">
                <a16:creationId xmlns:a16="http://schemas.microsoft.com/office/drawing/2014/main" id="{F7BFCBB6-535D-4E86-AFA2-A9A930667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401" y="431801"/>
            <a:ext cx="4789637" cy="26941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healthychoice.com/sites/g/files/qyyrlu206/files/images/products/unwrapped-burrito-scramble-66749.png">
            <a:extLst>
              <a:ext uri="{FF2B5EF4-FFF2-40B4-BE49-F238E27FC236}">
                <a16:creationId xmlns:a16="http://schemas.microsoft.com/office/drawing/2014/main" id="{56DA4B1D-F9E8-456F-8BDB-146C56E2C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093" y="4499234"/>
            <a:ext cx="2358766" cy="23587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7BF2CDE-E741-4187-82F6-CE30D7F63247}"/>
              </a:ext>
            </a:extLst>
          </p:cNvPr>
          <p:cNvPicPr>
            <a:picLocks noChangeAspect="1"/>
          </p:cNvPicPr>
          <p:nvPr/>
        </p:nvPicPr>
        <p:blipFill>
          <a:blip r:embed="rId5"/>
          <a:stretch>
            <a:fillRect/>
          </a:stretch>
        </p:blipFill>
        <p:spPr>
          <a:xfrm>
            <a:off x="5605431" y="3019916"/>
            <a:ext cx="2855818" cy="2546653"/>
          </a:xfrm>
          <a:prstGeom prst="rect">
            <a:avLst/>
          </a:prstGeom>
        </p:spPr>
      </p:pic>
      <p:pic>
        <p:nvPicPr>
          <p:cNvPr id="8" name="Picture 7">
            <a:extLst>
              <a:ext uri="{FF2B5EF4-FFF2-40B4-BE49-F238E27FC236}">
                <a16:creationId xmlns:a16="http://schemas.microsoft.com/office/drawing/2014/main" id="{CA0E8683-CF91-4149-B0A0-8B536BA94083}"/>
              </a:ext>
            </a:extLst>
          </p:cNvPr>
          <p:cNvPicPr>
            <a:picLocks noChangeAspect="1"/>
          </p:cNvPicPr>
          <p:nvPr/>
        </p:nvPicPr>
        <p:blipFill>
          <a:blip r:embed="rId6"/>
          <a:stretch>
            <a:fillRect/>
          </a:stretch>
        </p:blipFill>
        <p:spPr>
          <a:xfrm>
            <a:off x="5799859" y="648452"/>
            <a:ext cx="3230217" cy="2489823"/>
          </a:xfrm>
          <a:prstGeom prst="rect">
            <a:avLst/>
          </a:prstGeom>
          <a:ln w="15875">
            <a:solidFill>
              <a:schemeClr val="tx1"/>
            </a:solidFill>
          </a:ln>
        </p:spPr>
      </p:pic>
      <p:sp>
        <p:nvSpPr>
          <p:cNvPr id="9" name="Rectangle 8">
            <a:extLst>
              <a:ext uri="{FF2B5EF4-FFF2-40B4-BE49-F238E27FC236}">
                <a16:creationId xmlns:a16="http://schemas.microsoft.com/office/drawing/2014/main" id="{6443AD84-3A54-440C-9B01-965F07C943F3}"/>
              </a:ext>
            </a:extLst>
          </p:cNvPr>
          <p:cNvSpPr/>
          <p:nvPr/>
        </p:nvSpPr>
        <p:spPr>
          <a:xfrm>
            <a:off x="7387389" y="4346468"/>
            <a:ext cx="4665465" cy="2123658"/>
          </a:xfrm>
          <a:prstGeom prst="rect">
            <a:avLst/>
          </a:prstGeom>
          <a:solidFill>
            <a:schemeClr val="bg1"/>
          </a:solidFill>
          <a:ln>
            <a:solidFill>
              <a:schemeClr val="tx1"/>
            </a:solidFill>
          </a:ln>
        </p:spPr>
        <p:txBody>
          <a:bodyPr wrap="square">
            <a:spAutoFit/>
          </a:bodyPr>
          <a:lstStyle/>
          <a:p>
            <a:r>
              <a:rPr lang="en-US" sz="1400" dirty="0">
                <a:solidFill>
                  <a:srgbClr val="000000"/>
                </a:solidFill>
                <a:latin typeface="Myriad Pro Cond" panose="020B0506030403020204" pitchFamily="34" charset="0"/>
              </a:rPr>
              <a:t>“Food safety testing Market by Technology (traditional vs. rapid), by contaminant (pathogens, toxins, GMOs, pesticides and others), by Application (meat/poultry, dairy, process food, fruit/vegetables)</a:t>
            </a:r>
          </a:p>
          <a:p>
            <a:r>
              <a:rPr lang="en-US" sz="1200" dirty="0">
                <a:solidFill>
                  <a:srgbClr val="000000"/>
                </a:solidFill>
                <a:latin typeface="Myriad Pro Cond" panose="020B0506030403020204" pitchFamily="34" charset="0"/>
              </a:rPr>
              <a:t> </a:t>
            </a:r>
          </a:p>
          <a:p>
            <a:r>
              <a:rPr lang="en-US" sz="1400" dirty="0">
                <a:solidFill>
                  <a:srgbClr val="000000"/>
                </a:solidFill>
                <a:latin typeface="Myriad Pro Cond" panose="020B0506030403020204" pitchFamily="34" charset="0"/>
              </a:rPr>
              <a:t>Global demand for food safety testing market USD 4.8  billion in 2015, USD 8.04 billion in 2021 (CAGR of 7.8%)</a:t>
            </a:r>
          </a:p>
          <a:p>
            <a:endParaRPr lang="en-US" sz="1200" dirty="0">
              <a:solidFill>
                <a:srgbClr val="000000"/>
              </a:solidFill>
              <a:latin typeface="Myriad Pro Cond" panose="020B0506030403020204" pitchFamily="34" charset="0"/>
            </a:endParaRPr>
          </a:p>
          <a:p>
            <a:r>
              <a:rPr lang="en-US" sz="1050" dirty="0">
                <a:solidFill>
                  <a:srgbClr val="000000"/>
                </a:solidFill>
                <a:latin typeface="Myriad Pro Cond" panose="020B0506030403020204" pitchFamily="34" charset="0"/>
              </a:rPr>
              <a:t>Quality Assurance Magazine     </a:t>
            </a:r>
            <a:r>
              <a:rPr lang="en-US" sz="1050" i="1" dirty="0">
                <a:solidFill>
                  <a:srgbClr val="000000"/>
                </a:solidFill>
                <a:latin typeface="Myriad Pro Cond" panose="020B0506030403020204" pitchFamily="34" charset="0"/>
              </a:rPr>
              <a:t>Global Industry Perspective</a:t>
            </a:r>
          </a:p>
          <a:p>
            <a:r>
              <a:rPr lang="en-US" sz="1050" i="1" dirty="0">
                <a:solidFill>
                  <a:srgbClr val="000000"/>
                </a:solidFill>
                <a:latin typeface="Myriad Pro Cond" panose="020B0506030403020204" pitchFamily="34" charset="0"/>
              </a:rPr>
              <a:t>Comprehensive Analysis and Forecast, 2015–21</a:t>
            </a:r>
          </a:p>
        </p:txBody>
      </p:sp>
      <p:pic>
        <p:nvPicPr>
          <p:cNvPr id="10" name="Picture 2" descr="http://www.qualityassurancemag.com/FileUploads/image/logos/site-logos/qa.png">
            <a:extLst>
              <a:ext uri="{FF2B5EF4-FFF2-40B4-BE49-F238E27FC236}">
                <a16:creationId xmlns:a16="http://schemas.microsoft.com/office/drawing/2014/main" id="{12AFCEB4-9E0E-48AF-B09D-CC3C8C927E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2545" y="5993763"/>
            <a:ext cx="768985" cy="47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136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EF74-ADA8-4124-AB06-2D1D820CAC38}"/>
              </a:ext>
            </a:extLst>
          </p:cNvPr>
          <p:cNvSpPr>
            <a:spLocks noGrp="1"/>
          </p:cNvSpPr>
          <p:nvPr>
            <p:ph type="title"/>
          </p:nvPr>
        </p:nvSpPr>
        <p:spPr/>
        <p:txBody>
          <a:bodyPr>
            <a:normAutofit/>
          </a:bodyPr>
          <a:lstStyle/>
          <a:p>
            <a:r>
              <a:rPr lang="en-US" sz="3600" dirty="0"/>
              <a:t>Why Food Science?</a:t>
            </a:r>
          </a:p>
        </p:txBody>
      </p:sp>
      <p:sp>
        <p:nvSpPr>
          <p:cNvPr id="3" name="Content Placeholder 2">
            <a:extLst>
              <a:ext uri="{FF2B5EF4-FFF2-40B4-BE49-F238E27FC236}">
                <a16:creationId xmlns:a16="http://schemas.microsoft.com/office/drawing/2014/main" id="{DA45DDCB-3641-4A90-A5B1-61BA568827CE}"/>
              </a:ext>
            </a:extLst>
          </p:cNvPr>
          <p:cNvSpPr>
            <a:spLocks noGrp="1"/>
          </p:cNvSpPr>
          <p:nvPr>
            <p:ph idx="1"/>
          </p:nvPr>
        </p:nvSpPr>
        <p:spPr>
          <a:xfrm>
            <a:off x="838200" y="1825625"/>
            <a:ext cx="10182726" cy="4351338"/>
          </a:xfrm>
        </p:spPr>
        <p:txBody>
          <a:bodyPr>
            <a:normAutofit/>
          </a:bodyPr>
          <a:lstStyle/>
          <a:p>
            <a:r>
              <a:rPr lang="en-US" sz="2400" b="1" dirty="0">
                <a:solidFill>
                  <a:schemeClr val="accent5"/>
                </a:solidFill>
                <a:cs typeface="Arial" panose="020B0604020202020204" pitchFamily="34" charset="0"/>
              </a:rPr>
              <a:t>It’s necessary to help feed the world!</a:t>
            </a:r>
            <a:r>
              <a:rPr lang="en-US" sz="2400" dirty="0">
                <a:solidFill>
                  <a:schemeClr val="accent5"/>
                </a:solidFill>
                <a:cs typeface="Arial" panose="020B0604020202020204" pitchFamily="34" charset="0"/>
              </a:rPr>
              <a:t>  </a:t>
            </a:r>
            <a:r>
              <a:rPr lang="en-US" sz="2400" dirty="0">
                <a:cs typeface="Arial" panose="020B0604020202020204" pitchFamily="34" charset="0"/>
              </a:rPr>
              <a:t>Solve many of the world’s hunger problems.</a:t>
            </a:r>
            <a:endParaRPr lang="en-US" sz="2400" b="1" dirty="0">
              <a:solidFill>
                <a:schemeClr val="accent2"/>
              </a:solidFill>
              <a:cs typeface="Arial" panose="020B0604020202020204" pitchFamily="34" charset="0"/>
            </a:endParaRPr>
          </a:p>
          <a:p>
            <a:r>
              <a:rPr lang="en-US" sz="2400" b="1" dirty="0">
                <a:solidFill>
                  <a:srgbClr val="83CC40"/>
                </a:solidFill>
                <a:cs typeface="Arial" panose="020B0604020202020204" pitchFamily="34" charset="0"/>
              </a:rPr>
              <a:t>It is an applied science</a:t>
            </a:r>
            <a:r>
              <a:rPr lang="en-US" sz="2400" dirty="0">
                <a:cs typeface="Arial" panose="020B0604020202020204" pitchFamily="34" charset="0"/>
              </a:rPr>
              <a:t>:  It’s an interdisciplinary field.</a:t>
            </a:r>
          </a:p>
          <a:p>
            <a:r>
              <a:rPr lang="en-US" sz="2400" b="1" dirty="0">
                <a:solidFill>
                  <a:schemeClr val="accent2"/>
                </a:solidFill>
                <a:cs typeface="Arial" panose="020B0604020202020204" pitchFamily="34" charset="0"/>
              </a:rPr>
              <a:t>It’s fun!  </a:t>
            </a:r>
            <a:r>
              <a:rPr lang="en-US" sz="2400" dirty="0">
                <a:cs typeface="Arial" panose="020B0604020202020204" pitchFamily="34" charset="0"/>
              </a:rPr>
              <a:t>Get paid to play with food!</a:t>
            </a:r>
          </a:p>
          <a:p>
            <a:r>
              <a:rPr lang="en-US" sz="2400" b="1" dirty="0">
                <a:solidFill>
                  <a:schemeClr val="accent3"/>
                </a:solidFill>
                <a:cs typeface="Arial" panose="020B0604020202020204" pitchFamily="34" charset="0"/>
              </a:rPr>
              <a:t>It’s exciting!  </a:t>
            </a:r>
            <a:r>
              <a:rPr lang="en-US" sz="2400" dirty="0">
                <a:cs typeface="Arial" panose="020B0604020202020204" pitchFamily="34" charset="0"/>
              </a:rPr>
              <a:t>Food scientists do not get bored.  They work in the lab, in the pilot plant, business offices, and travel to different plants, sometimes all around the world.</a:t>
            </a:r>
          </a:p>
          <a:p>
            <a:endParaRPr lang="en-US" sz="2400" dirty="0"/>
          </a:p>
        </p:txBody>
      </p:sp>
    </p:spTree>
    <p:extLst>
      <p:ext uri="{BB962C8B-B14F-4D97-AF65-F5344CB8AC3E}">
        <p14:creationId xmlns:p14="http://schemas.microsoft.com/office/powerpoint/2010/main" val="1773543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030DB-3C38-4DBC-96C8-2608E1558501}"/>
              </a:ext>
            </a:extLst>
          </p:cNvPr>
          <p:cNvSpPr>
            <a:spLocks noGrp="1"/>
          </p:cNvSpPr>
          <p:nvPr>
            <p:ph type="title"/>
          </p:nvPr>
        </p:nvSpPr>
        <p:spPr/>
        <p:txBody>
          <a:bodyPr/>
          <a:lstStyle/>
          <a:p>
            <a:r>
              <a:rPr lang="en-US" dirty="0"/>
              <a:t>The Science Behind Taste</a:t>
            </a:r>
          </a:p>
        </p:txBody>
      </p:sp>
      <p:sp>
        <p:nvSpPr>
          <p:cNvPr id="3" name="Text Placeholder 2">
            <a:extLst>
              <a:ext uri="{FF2B5EF4-FFF2-40B4-BE49-F238E27FC236}">
                <a16:creationId xmlns:a16="http://schemas.microsoft.com/office/drawing/2014/main" id="{EDAC9C4A-7007-4000-8E98-8AC47245423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408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9D140-7B3A-490C-80F4-BB9AF94BC197}"/>
              </a:ext>
            </a:extLst>
          </p:cNvPr>
          <p:cNvSpPr>
            <a:spLocks noGrp="1"/>
          </p:cNvSpPr>
          <p:nvPr>
            <p:ph type="title"/>
          </p:nvPr>
        </p:nvSpPr>
        <p:spPr/>
        <p:txBody>
          <a:bodyPr>
            <a:noAutofit/>
          </a:bodyPr>
          <a:lstStyle/>
          <a:p>
            <a:r>
              <a:rPr lang="en-US" sz="3200" dirty="0"/>
              <a:t>Food Science</a:t>
            </a:r>
          </a:p>
        </p:txBody>
      </p:sp>
      <p:sp>
        <p:nvSpPr>
          <p:cNvPr id="6" name="Content Placeholder 5">
            <a:extLst>
              <a:ext uri="{FF2B5EF4-FFF2-40B4-BE49-F238E27FC236}">
                <a16:creationId xmlns:a16="http://schemas.microsoft.com/office/drawing/2014/main" id="{2798C845-C1CF-4C08-867F-1EB96F4A6CE3}"/>
              </a:ext>
            </a:extLst>
          </p:cNvPr>
          <p:cNvSpPr>
            <a:spLocks noGrp="1"/>
          </p:cNvSpPr>
          <p:nvPr>
            <p:ph idx="1"/>
          </p:nvPr>
        </p:nvSpPr>
        <p:spPr>
          <a:xfrm>
            <a:off x="549384" y="1433259"/>
            <a:ext cx="5821986" cy="4351338"/>
          </a:xfrm>
        </p:spPr>
        <p:txBody>
          <a:bodyPr vert="horz" lIns="91440" tIns="45720" rIns="91440" bIns="45720" rtlCol="0" anchor="t">
            <a:normAutofit/>
          </a:bodyPr>
          <a:lstStyle/>
          <a:p>
            <a:r>
              <a:rPr lang="en-US" sz="2400" dirty="0"/>
              <a:t>As consumers, it’s pertinent to know more about the food we consume!</a:t>
            </a:r>
          </a:p>
          <a:p>
            <a:pPr lvl="1"/>
            <a:r>
              <a:rPr lang="en-US" sz="2000" dirty="0"/>
              <a:t>We are all familiar with food!  And typically have a lot of questions about food, too.</a:t>
            </a:r>
          </a:p>
          <a:p>
            <a:r>
              <a:rPr lang="en-US" sz="2400" dirty="0"/>
              <a:t>Inherent interest</a:t>
            </a:r>
          </a:p>
          <a:p>
            <a:r>
              <a:rPr lang="en-US" sz="2400" dirty="0"/>
              <a:t>Interdisciplinary </a:t>
            </a:r>
          </a:p>
          <a:p>
            <a:r>
              <a:rPr lang="en-US" sz="2400" dirty="0"/>
              <a:t>Students love playing with their food!  </a:t>
            </a:r>
          </a:p>
          <a:p>
            <a:pPr marL="457200" lvl="1" indent="0">
              <a:buNone/>
            </a:pPr>
            <a:r>
              <a:rPr lang="en-US" sz="2000" dirty="0"/>
              <a:t>Taste the “science”.</a:t>
            </a:r>
          </a:p>
        </p:txBody>
      </p:sp>
      <p:sp>
        <p:nvSpPr>
          <p:cNvPr id="7" name="TextBox 6">
            <a:extLst>
              <a:ext uri="{FF2B5EF4-FFF2-40B4-BE49-F238E27FC236}">
                <a16:creationId xmlns:a16="http://schemas.microsoft.com/office/drawing/2014/main" id="{E81A4A6E-5144-47EF-B236-E86F258EBB3E}"/>
              </a:ext>
            </a:extLst>
          </p:cNvPr>
          <p:cNvSpPr txBox="1"/>
          <p:nvPr/>
        </p:nvSpPr>
        <p:spPr>
          <a:xfrm>
            <a:off x="549384" y="4690023"/>
            <a:ext cx="4752474" cy="830997"/>
          </a:xfrm>
          <a:prstGeom prst="rect">
            <a:avLst/>
          </a:prstGeom>
          <a:noFill/>
        </p:spPr>
        <p:txBody>
          <a:bodyPr wrap="square" rtlCol="0">
            <a:spAutoFit/>
          </a:bodyPr>
          <a:lstStyle/>
          <a:p>
            <a:r>
              <a:rPr lang="en-US" sz="1200" i="1" dirty="0">
                <a:solidFill>
                  <a:srgbClr val="000000"/>
                </a:solidFill>
              </a:rPr>
              <a:t>Source:  Schmidt, S.J., Bohn, D.M., Rasmussen, A.J., Sutherland, E.A.  (2012).  Using Food Science Demonstrations to Engage Students of All Ages in Science, Technology, Engineering &amp; Mathematics (STEM).  Journal of Food Science Education 11: 16-22 </a:t>
            </a:r>
          </a:p>
        </p:txBody>
      </p:sp>
      <p:pic>
        <p:nvPicPr>
          <p:cNvPr id="9" name="Picture 8">
            <a:extLst>
              <a:ext uri="{FF2B5EF4-FFF2-40B4-BE49-F238E27FC236}">
                <a16:creationId xmlns:a16="http://schemas.microsoft.com/office/drawing/2014/main" id="{142AAF93-87F4-45C8-A4BE-0AF38E311A4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6000"/>
                    </a14:imgEffect>
                    <a14:imgEffect>
                      <a14:brightnessContrast bright="13000" contrast="5000"/>
                    </a14:imgEffect>
                  </a14:imgLayer>
                </a14:imgProps>
              </a:ext>
              <a:ext uri="{28A0092B-C50C-407E-A947-70E740481C1C}">
                <a14:useLocalDpi xmlns:a14="http://schemas.microsoft.com/office/drawing/2010/main" val="0"/>
              </a:ext>
            </a:extLst>
          </a:blip>
          <a:srcRect l="10294" r="18258"/>
          <a:stretch/>
        </p:blipFill>
        <p:spPr>
          <a:xfrm>
            <a:off x="6957391" y="1073401"/>
            <a:ext cx="5049078" cy="4711197"/>
          </a:xfrm>
          <a:prstGeom prst="rect">
            <a:avLst/>
          </a:prstGeom>
        </p:spPr>
      </p:pic>
    </p:spTree>
    <p:extLst>
      <p:ext uri="{BB962C8B-B14F-4D97-AF65-F5344CB8AC3E}">
        <p14:creationId xmlns:p14="http://schemas.microsoft.com/office/powerpoint/2010/main" val="4211547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DA35A6-8EBA-475A-AF47-1EAD342DC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647" y="1031015"/>
            <a:ext cx="3388376" cy="5089161"/>
          </a:xfrm>
          <a:prstGeom prst="rect">
            <a:avLst/>
          </a:prstGeom>
        </p:spPr>
      </p:pic>
      <p:sp>
        <p:nvSpPr>
          <p:cNvPr id="2" name="Title 1">
            <a:extLst>
              <a:ext uri="{FF2B5EF4-FFF2-40B4-BE49-F238E27FC236}">
                <a16:creationId xmlns:a16="http://schemas.microsoft.com/office/drawing/2014/main" id="{633528BA-E305-411E-9B02-8E03DB83C638}"/>
              </a:ext>
            </a:extLst>
          </p:cNvPr>
          <p:cNvSpPr>
            <a:spLocks noGrp="1"/>
          </p:cNvSpPr>
          <p:nvPr>
            <p:ph type="title"/>
          </p:nvPr>
        </p:nvSpPr>
        <p:spPr/>
        <p:txBody>
          <a:bodyPr/>
          <a:lstStyle/>
          <a:p>
            <a:r>
              <a:rPr lang="en-US" dirty="0"/>
              <a:t>What is YOUR favorite?</a:t>
            </a:r>
          </a:p>
        </p:txBody>
      </p:sp>
      <p:sp>
        <p:nvSpPr>
          <p:cNvPr id="3" name="Content Placeholder 2">
            <a:extLst>
              <a:ext uri="{FF2B5EF4-FFF2-40B4-BE49-F238E27FC236}">
                <a16:creationId xmlns:a16="http://schemas.microsoft.com/office/drawing/2014/main" id="{54BD230A-FE69-4A17-ABD8-27E1797585DF}"/>
              </a:ext>
            </a:extLst>
          </p:cNvPr>
          <p:cNvSpPr>
            <a:spLocks noGrp="1"/>
          </p:cNvSpPr>
          <p:nvPr>
            <p:ph idx="1"/>
          </p:nvPr>
        </p:nvSpPr>
        <p:spPr>
          <a:xfrm>
            <a:off x="5740400" y="1768838"/>
            <a:ext cx="6138055" cy="4351338"/>
          </a:xfrm>
        </p:spPr>
        <p:txBody>
          <a:bodyPr>
            <a:normAutofit/>
          </a:bodyPr>
          <a:lstStyle/>
          <a:p>
            <a:pPr marL="0" indent="0">
              <a:buNone/>
            </a:pPr>
            <a:r>
              <a:rPr lang="en-US" dirty="0"/>
              <a:t>What’s your favorite thing to drink?</a:t>
            </a:r>
          </a:p>
          <a:p>
            <a:pPr marL="0" indent="0">
              <a:buNone/>
            </a:pPr>
            <a:endParaRPr lang="en-US" dirty="0"/>
          </a:p>
        </p:txBody>
      </p:sp>
    </p:spTree>
    <p:extLst>
      <p:ext uri="{BB962C8B-B14F-4D97-AF65-F5344CB8AC3E}">
        <p14:creationId xmlns:p14="http://schemas.microsoft.com/office/powerpoint/2010/main" val="2830077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FB689-E5FF-472F-8161-CEB18350B406}"/>
              </a:ext>
            </a:extLst>
          </p:cNvPr>
          <p:cNvSpPr>
            <a:spLocks noGrp="1"/>
          </p:cNvSpPr>
          <p:nvPr>
            <p:ph type="title"/>
          </p:nvPr>
        </p:nvSpPr>
        <p:spPr/>
        <p:txBody>
          <a:bodyPr/>
          <a:lstStyle/>
          <a:p>
            <a:r>
              <a:rPr lang="en-US" dirty="0"/>
              <a:t>What is a chemical?</a:t>
            </a:r>
          </a:p>
        </p:txBody>
      </p:sp>
      <p:sp>
        <p:nvSpPr>
          <p:cNvPr id="3" name="Content Placeholder 2">
            <a:extLst>
              <a:ext uri="{FF2B5EF4-FFF2-40B4-BE49-F238E27FC236}">
                <a16:creationId xmlns:a16="http://schemas.microsoft.com/office/drawing/2014/main" id="{9A033FA6-D2C5-4529-B79B-DCB7E3573BA0}"/>
              </a:ext>
            </a:extLst>
          </p:cNvPr>
          <p:cNvSpPr>
            <a:spLocks noGrp="1"/>
          </p:cNvSpPr>
          <p:nvPr>
            <p:ph idx="1"/>
          </p:nvPr>
        </p:nvSpPr>
        <p:spPr>
          <a:xfrm>
            <a:off x="866774" y="1587086"/>
            <a:ext cx="10515600" cy="4351338"/>
          </a:xfrm>
        </p:spPr>
        <p:txBody>
          <a:bodyPr/>
          <a:lstStyle/>
          <a:p>
            <a:r>
              <a:rPr lang="en-US"/>
              <a:t>First, take a few steps back…</a:t>
            </a:r>
          </a:p>
          <a:p>
            <a:endParaRPr lang="en-US"/>
          </a:p>
          <a:p>
            <a:pPr marL="457200" lvl="1" indent="0">
              <a:buNone/>
            </a:pPr>
            <a:r>
              <a:rPr lang="en-US"/>
              <a:t>				</a:t>
            </a:r>
            <a:r>
              <a:rPr lang="en-US" sz="3600"/>
              <a:t>What is a CHEMICAL?</a:t>
            </a:r>
            <a:endParaRPr lang="en-US" dirty="0"/>
          </a:p>
        </p:txBody>
      </p:sp>
      <p:pic>
        <p:nvPicPr>
          <p:cNvPr id="5" name="Picture 4">
            <a:extLst>
              <a:ext uri="{FF2B5EF4-FFF2-40B4-BE49-F238E27FC236}">
                <a16:creationId xmlns:a16="http://schemas.microsoft.com/office/drawing/2014/main" id="{2C62B0BF-22AF-495B-AF44-A194E160234D}"/>
              </a:ext>
            </a:extLst>
          </p:cNvPr>
          <p:cNvPicPr>
            <a:picLocks noChangeAspect="1"/>
          </p:cNvPicPr>
          <p:nvPr/>
        </p:nvPicPr>
        <p:blipFill rotWithShape="1">
          <a:blip r:embed="rId3">
            <a:extLst>
              <a:ext uri="{28A0092B-C50C-407E-A947-70E740481C1C}">
                <a14:useLocalDpi xmlns:a14="http://schemas.microsoft.com/office/drawing/2010/main" val="0"/>
              </a:ext>
            </a:extLst>
          </a:blip>
          <a:srcRect l="17603" r="8466"/>
          <a:stretch/>
        </p:blipFill>
        <p:spPr>
          <a:xfrm>
            <a:off x="4264783" y="3467100"/>
            <a:ext cx="2484782" cy="2241067"/>
          </a:xfrm>
          <a:prstGeom prst="rect">
            <a:avLst/>
          </a:prstGeom>
          <a:ln>
            <a:solidFill>
              <a:schemeClr val="tx1"/>
            </a:solidFill>
          </a:ln>
        </p:spPr>
      </p:pic>
      <p:pic>
        <p:nvPicPr>
          <p:cNvPr id="13" name="Picture 12">
            <a:extLst>
              <a:ext uri="{FF2B5EF4-FFF2-40B4-BE49-F238E27FC236}">
                <a16:creationId xmlns:a16="http://schemas.microsoft.com/office/drawing/2014/main" id="{ACB965BB-750B-4DB0-9DDC-C1905E2439E4}"/>
              </a:ext>
            </a:extLst>
          </p:cNvPr>
          <p:cNvPicPr>
            <a:picLocks noChangeAspect="1"/>
          </p:cNvPicPr>
          <p:nvPr/>
        </p:nvPicPr>
        <p:blipFill rotWithShape="1">
          <a:blip r:embed="rId4">
            <a:extLst>
              <a:ext uri="{28A0092B-C50C-407E-A947-70E740481C1C}">
                <a14:useLocalDpi xmlns:a14="http://schemas.microsoft.com/office/drawing/2010/main" val="0"/>
              </a:ext>
            </a:extLst>
          </a:blip>
          <a:srcRect l="19572" r="17301"/>
          <a:stretch/>
        </p:blipFill>
        <p:spPr>
          <a:xfrm>
            <a:off x="1916441" y="3442661"/>
            <a:ext cx="2165028" cy="2241067"/>
          </a:xfrm>
          <a:prstGeom prst="rect">
            <a:avLst/>
          </a:prstGeom>
          <a:ln>
            <a:solidFill>
              <a:schemeClr val="tx1"/>
            </a:solidFill>
          </a:ln>
        </p:spPr>
      </p:pic>
      <p:pic>
        <p:nvPicPr>
          <p:cNvPr id="15" name="Picture 14">
            <a:extLst>
              <a:ext uri="{FF2B5EF4-FFF2-40B4-BE49-F238E27FC236}">
                <a16:creationId xmlns:a16="http://schemas.microsoft.com/office/drawing/2014/main" id="{B5EAF7AA-E9C8-47F1-85E3-DCFA9725CC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2879" y="3442660"/>
            <a:ext cx="3360867" cy="2241067"/>
          </a:xfrm>
          <a:prstGeom prst="rect">
            <a:avLst/>
          </a:prstGeom>
          <a:ln>
            <a:solidFill>
              <a:schemeClr val="tx1"/>
            </a:solidFill>
          </a:ln>
        </p:spPr>
      </p:pic>
    </p:spTree>
    <p:extLst>
      <p:ext uri="{BB962C8B-B14F-4D97-AF65-F5344CB8AC3E}">
        <p14:creationId xmlns:p14="http://schemas.microsoft.com/office/powerpoint/2010/main" val="559217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5A711-6160-4546-BA94-E8E489D902AD}"/>
              </a:ext>
            </a:extLst>
          </p:cNvPr>
          <p:cNvSpPr>
            <a:spLocks noGrp="1"/>
          </p:cNvSpPr>
          <p:nvPr>
            <p:ph type="title"/>
          </p:nvPr>
        </p:nvSpPr>
        <p:spPr/>
        <p:txBody>
          <a:bodyPr>
            <a:normAutofit/>
          </a:bodyPr>
          <a:lstStyle/>
          <a:p>
            <a:r>
              <a:rPr lang="en-US" sz="3600" dirty="0"/>
              <a:t>What is a chemical?</a:t>
            </a:r>
          </a:p>
        </p:txBody>
      </p:sp>
      <p:sp>
        <p:nvSpPr>
          <p:cNvPr id="3" name="Content Placeholder 2">
            <a:extLst>
              <a:ext uri="{FF2B5EF4-FFF2-40B4-BE49-F238E27FC236}">
                <a16:creationId xmlns:a16="http://schemas.microsoft.com/office/drawing/2014/main" id="{AF5E37F5-5F81-4E6B-B115-FF7649EECCC6}"/>
              </a:ext>
            </a:extLst>
          </p:cNvPr>
          <p:cNvSpPr>
            <a:spLocks noGrp="1"/>
          </p:cNvSpPr>
          <p:nvPr>
            <p:ph idx="1"/>
          </p:nvPr>
        </p:nvSpPr>
        <p:spPr/>
        <p:txBody>
          <a:bodyPr>
            <a:normAutofit/>
          </a:bodyPr>
          <a:lstStyle/>
          <a:p>
            <a:r>
              <a:rPr lang="en-US" sz="2400" dirty="0"/>
              <a:t>Chemicals are the backbone of everything we see, smell, touch and experience.</a:t>
            </a:r>
          </a:p>
          <a:p>
            <a:r>
              <a:rPr lang="en-US" sz="2400" dirty="0"/>
              <a:t>Chemicals can be organic, natural or artificial.</a:t>
            </a:r>
          </a:p>
          <a:p>
            <a:r>
              <a:rPr lang="en-US" sz="2400" dirty="0"/>
              <a:t>Chemicals can be toxic, neutral or healthy for us.</a:t>
            </a:r>
          </a:p>
          <a:p>
            <a:r>
              <a:rPr lang="en-US" sz="2400" dirty="0"/>
              <a:t>Chemicals can be acids, neutral pH or bases.</a:t>
            </a:r>
          </a:p>
          <a:p>
            <a:r>
              <a:rPr lang="en-US" sz="2400" dirty="0"/>
              <a:t>Chemicals are </a:t>
            </a:r>
            <a:r>
              <a:rPr lang="en-US" sz="3200" u="sng" dirty="0"/>
              <a:t>everywhere</a:t>
            </a:r>
            <a:r>
              <a:rPr lang="en-US" sz="2400" dirty="0"/>
              <a:t>!</a:t>
            </a:r>
          </a:p>
          <a:p>
            <a:r>
              <a:rPr lang="en-US" sz="2400" dirty="0"/>
              <a:t>A chemical is made of elements.</a:t>
            </a:r>
          </a:p>
          <a:p>
            <a:endParaRPr lang="en-US" sz="2400" dirty="0"/>
          </a:p>
        </p:txBody>
      </p:sp>
      <p:pic>
        <p:nvPicPr>
          <p:cNvPr id="4" name="Picture 15">
            <a:extLst>
              <a:ext uri="{FF2B5EF4-FFF2-40B4-BE49-F238E27FC236}">
                <a16:creationId xmlns:a16="http://schemas.microsoft.com/office/drawing/2014/main" id="{C7715400-4A6A-47B2-A563-DA8D1ED04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135" t="22580" r="37839" b="32259"/>
          <a:stretch>
            <a:fillRect/>
          </a:stretch>
        </p:blipFill>
        <p:spPr>
          <a:xfrm>
            <a:off x="8867273" y="3839500"/>
            <a:ext cx="2245895" cy="2095500"/>
          </a:xfrm>
          <a:prstGeom prst="rect">
            <a:avLst/>
          </a:prstGeom>
        </p:spPr>
      </p:pic>
      <p:pic>
        <p:nvPicPr>
          <p:cNvPr id="5" name="Picture 4">
            <a:extLst>
              <a:ext uri="{FF2B5EF4-FFF2-40B4-BE49-F238E27FC236}">
                <a16:creationId xmlns:a16="http://schemas.microsoft.com/office/drawing/2014/main" id="{DF265D3C-DF68-40EE-934E-E92DAC62CF96}"/>
              </a:ext>
            </a:extLst>
          </p:cNvPr>
          <p:cNvPicPr>
            <a:picLocks noChangeAspect="1"/>
          </p:cNvPicPr>
          <p:nvPr/>
        </p:nvPicPr>
        <p:blipFill rotWithShape="1">
          <a:blip r:embed="rId4">
            <a:extLst>
              <a:ext uri="{28A0092B-C50C-407E-A947-70E740481C1C}">
                <a14:useLocalDpi xmlns:a14="http://schemas.microsoft.com/office/drawing/2010/main" val="0"/>
              </a:ext>
            </a:extLst>
          </a:blip>
          <a:srcRect l="41717" t="35466" r="42408" b="36267"/>
          <a:stretch/>
        </p:blipFill>
        <p:spPr>
          <a:xfrm>
            <a:off x="5328125" y="-29615"/>
            <a:ext cx="729775" cy="1681655"/>
          </a:xfrm>
          <a:prstGeom prst="rect">
            <a:avLst/>
          </a:prstGeom>
        </p:spPr>
      </p:pic>
    </p:spTree>
    <p:extLst>
      <p:ext uri="{BB962C8B-B14F-4D97-AF65-F5344CB8AC3E}">
        <p14:creationId xmlns:p14="http://schemas.microsoft.com/office/powerpoint/2010/main" val="8772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3107-D226-465D-9B6D-0DA2AEB3F0C6}"/>
              </a:ext>
            </a:extLst>
          </p:cNvPr>
          <p:cNvSpPr>
            <a:spLocks noGrp="1"/>
          </p:cNvSpPr>
          <p:nvPr>
            <p:ph type="title"/>
          </p:nvPr>
        </p:nvSpPr>
        <p:spPr/>
        <p:txBody>
          <a:bodyPr/>
          <a:lstStyle/>
          <a:p>
            <a:r>
              <a:rPr lang="en-US" dirty="0"/>
              <a:t>A chemical is…</a:t>
            </a:r>
          </a:p>
        </p:txBody>
      </p:sp>
      <p:sp>
        <p:nvSpPr>
          <p:cNvPr id="3" name="Content Placeholder 2">
            <a:extLst>
              <a:ext uri="{FF2B5EF4-FFF2-40B4-BE49-F238E27FC236}">
                <a16:creationId xmlns:a16="http://schemas.microsoft.com/office/drawing/2014/main" id="{F0AAFB1B-436C-409E-98E5-D919C525D3E1}"/>
              </a:ext>
            </a:extLst>
          </p:cNvPr>
          <p:cNvSpPr>
            <a:spLocks noGrp="1"/>
          </p:cNvSpPr>
          <p:nvPr>
            <p:ph idx="1"/>
          </p:nvPr>
        </p:nvSpPr>
        <p:spPr>
          <a:xfrm>
            <a:off x="1940847" y="1644084"/>
            <a:ext cx="10515600" cy="4351338"/>
          </a:xfrm>
        </p:spPr>
        <p:txBody>
          <a:bodyPr/>
          <a:lstStyle/>
          <a:p>
            <a:endParaRPr lang="en-US"/>
          </a:p>
        </p:txBody>
      </p:sp>
      <p:pic>
        <p:nvPicPr>
          <p:cNvPr id="4" name="Picture 2" descr="http://www.bpc.edu/mathscience/chemistry/images/periodic_table_of_elements.jpg">
            <a:extLst>
              <a:ext uri="{FF2B5EF4-FFF2-40B4-BE49-F238E27FC236}">
                <a16:creationId xmlns:a16="http://schemas.microsoft.com/office/drawing/2014/main" id="{04E48CF2-CB3A-4346-96CC-AB4E90D800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09202" y="1381252"/>
            <a:ext cx="7838661" cy="461417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828A72A-C616-410C-BB36-B6FD968BEF39}"/>
              </a:ext>
            </a:extLst>
          </p:cNvPr>
          <p:cNvGrpSpPr/>
          <p:nvPr/>
        </p:nvGrpSpPr>
        <p:grpSpPr>
          <a:xfrm>
            <a:off x="3009122" y="2119113"/>
            <a:ext cx="5197699" cy="2514600"/>
            <a:chOff x="3412901" y="3581400"/>
            <a:chExt cx="5197699" cy="2514600"/>
          </a:xfrm>
        </p:grpSpPr>
        <p:grpSp>
          <p:nvGrpSpPr>
            <p:cNvPr id="6" name="Group 5">
              <a:extLst>
                <a:ext uri="{FF2B5EF4-FFF2-40B4-BE49-F238E27FC236}">
                  <a16:creationId xmlns:a16="http://schemas.microsoft.com/office/drawing/2014/main" id="{A5DE6BDD-E176-4FFD-8B17-629FC9923F93}"/>
                </a:ext>
              </a:extLst>
            </p:cNvPr>
            <p:cNvGrpSpPr/>
            <p:nvPr/>
          </p:nvGrpSpPr>
          <p:grpSpPr>
            <a:xfrm>
              <a:off x="3412901" y="3581400"/>
              <a:ext cx="5197699" cy="2514600"/>
              <a:chOff x="1600200" y="2438400"/>
              <a:chExt cx="6096000" cy="2667000"/>
            </a:xfrm>
          </p:grpSpPr>
          <p:sp>
            <p:nvSpPr>
              <p:cNvPr id="8" name="Rectangle 7">
                <a:extLst>
                  <a:ext uri="{FF2B5EF4-FFF2-40B4-BE49-F238E27FC236}">
                    <a16:creationId xmlns:a16="http://schemas.microsoft.com/office/drawing/2014/main" id="{A163AE50-6184-4BC6-BDF6-0CAFB2A7B7A0}"/>
                  </a:ext>
                </a:extLst>
              </p:cNvPr>
              <p:cNvSpPr/>
              <p:nvPr/>
            </p:nvSpPr>
            <p:spPr bwMode="auto">
              <a:xfrm>
                <a:off x="1600200" y="2438400"/>
                <a:ext cx="6096000" cy="2667000"/>
              </a:xfrm>
              <a:prstGeom prst="rect">
                <a:avLst/>
              </a:prstGeom>
              <a:solidFill>
                <a:schemeClr val="bg1"/>
              </a:solidFill>
              <a:ln w="28575" cap="flat" cmpd="sng" algn="ctr">
                <a:solidFill>
                  <a:srgbClr val="008DD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charset="0"/>
                </a:endParaRPr>
              </a:p>
            </p:txBody>
          </p:sp>
          <p:sp>
            <p:nvSpPr>
              <p:cNvPr id="9" name="TextBox 8">
                <a:extLst>
                  <a:ext uri="{FF2B5EF4-FFF2-40B4-BE49-F238E27FC236}">
                    <a16:creationId xmlns:a16="http://schemas.microsoft.com/office/drawing/2014/main" id="{E8051ED5-677E-46DA-ABEC-24CE843BE1F2}"/>
                  </a:ext>
                </a:extLst>
              </p:cNvPr>
              <p:cNvSpPr txBox="1"/>
              <p:nvPr/>
            </p:nvSpPr>
            <p:spPr>
              <a:xfrm>
                <a:off x="1752599" y="2474893"/>
                <a:ext cx="5791200" cy="489645"/>
              </a:xfrm>
              <a:prstGeom prst="rect">
                <a:avLst/>
              </a:prstGeom>
              <a:solidFill>
                <a:schemeClr val="bg1"/>
              </a:solidFill>
              <a:ln>
                <a:solidFill>
                  <a:srgbClr val="FFFFFF">
                    <a:alpha val="0"/>
                  </a:srgbClr>
                </a:solidFill>
              </a:ln>
            </p:spPr>
            <p:txBody>
              <a:bodyPr wrap="square" rtlCol="0">
                <a:spAutoFit/>
              </a:bodyPr>
              <a:lstStyle/>
              <a:p>
                <a:pPr algn="ctr"/>
                <a:r>
                  <a:rPr lang="en-US" sz="2400" dirty="0">
                    <a:solidFill>
                      <a:srgbClr val="000000"/>
                    </a:solidFill>
                    <a:cs typeface="Arial" panose="020B0604020202020204" pitchFamily="34" charset="0"/>
                  </a:rPr>
                  <a:t>A building block of a flavor...</a:t>
                </a:r>
              </a:p>
            </p:txBody>
          </p:sp>
          <p:pic>
            <p:nvPicPr>
              <p:cNvPr id="10" name="Picture 2" descr="http://upload.wikimedia.org/wikipedia/commons/thumb/7/7e/Benzaldehyde.svg/630px-Benzaldehyde.svg.png">
                <a:extLst>
                  <a:ext uri="{FF2B5EF4-FFF2-40B4-BE49-F238E27FC236}">
                    <a16:creationId xmlns:a16="http://schemas.microsoft.com/office/drawing/2014/main" id="{93C86CBB-7D3B-44E8-BF12-C5CF6B22A9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8501" y="3274192"/>
                <a:ext cx="1784350" cy="161441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E62E5E2F-1442-4553-913E-F93F878E466B}"/>
                </a:ext>
              </a:extLst>
            </p:cNvPr>
            <p:cNvSpPr txBox="1"/>
            <p:nvPr/>
          </p:nvSpPr>
          <p:spPr>
            <a:xfrm>
              <a:off x="5899382" y="4981870"/>
              <a:ext cx="2581275" cy="369332"/>
            </a:xfrm>
            <a:prstGeom prst="rect">
              <a:avLst/>
            </a:prstGeom>
            <a:solidFill>
              <a:schemeClr val="bg1"/>
            </a:solidFill>
            <a:ln>
              <a:solidFill>
                <a:srgbClr val="FFFFFF">
                  <a:alpha val="0"/>
                </a:srgbClr>
              </a:solidFill>
            </a:ln>
          </p:spPr>
          <p:txBody>
            <a:bodyPr wrap="square" rtlCol="0">
              <a:spAutoFit/>
            </a:bodyPr>
            <a:lstStyle/>
            <a:p>
              <a:r>
                <a:rPr lang="en-US" dirty="0" err="1">
                  <a:solidFill>
                    <a:srgbClr val="000000"/>
                  </a:solidFill>
                  <a:latin typeface="Arial" panose="020B0604020202020204" pitchFamily="34" charset="0"/>
                  <a:cs typeface="Arial" panose="020B0604020202020204" pitchFamily="34" charset="0"/>
                </a:rPr>
                <a:t>Benzaldehyde</a:t>
              </a:r>
              <a:endParaRPr lang="en-US"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3018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46788-7F90-4578-9B98-697DCE7C8C25}"/>
              </a:ext>
            </a:extLst>
          </p:cNvPr>
          <p:cNvSpPr>
            <a:spLocks noGrp="1"/>
          </p:cNvSpPr>
          <p:nvPr>
            <p:ph type="title"/>
          </p:nvPr>
        </p:nvSpPr>
        <p:spPr>
          <a:xfrm>
            <a:off x="-1" y="431801"/>
            <a:ext cx="6426201" cy="758824"/>
          </a:xfrm>
        </p:spPr>
        <p:txBody>
          <a:bodyPr>
            <a:noAutofit/>
          </a:bodyPr>
          <a:lstStyle/>
          <a:p>
            <a:r>
              <a:rPr lang="en-US" sz="3200" dirty="0"/>
              <a:t>Ted Ed Video – How do we smell?</a:t>
            </a:r>
          </a:p>
        </p:txBody>
      </p:sp>
      <p:pic>
        <p:nvPicPr>
          <p:cNvPr id="4" name="snJnO6OpjCs">
            <a:hlinkClick r:id="" action="ppaction://media"/>
            <a:extLst>
              <a:ext uri="{FF2B5EF4-FFF2-40B4-BE49-F238E27FC236}">
                <a16:creationId xmlns:a16="http://schemas.microsoft.com/office/drawing/2014/main" id="{B6DE60A1-D90F-499F-9004-3BC72876760D}"/>
              </a:ext>
            </a:extLst>
          </p:cNvPr>
          <p:cNvPicPr>
            <a:picLocks noGrp="1" noRot="1" noChangeAspect="1"/>
          </p:cNvPicPr>
          <p:nvPr>
            <p:ph idx="1"/>
            <a:videoFile r:link="rId1"/>
          </p:nvPr>
        </p:nvPicPr>
        <p:blipFill>
          <a:blip r:embed="rId4"/>
          <a:stretch>
            <a:fillRect/>
          </a:stretch>
        </p:blipFill>
        <p:spPr>
          <a:xfrm>
            <a:off x="3106738" y="1741488"/>
            <a:ext cx="7494587" cy="4216400"/>
          </a:xfrm>
          <a:prstGeom prst="rect">
            <a:avLst/>
          </a:prstGeom>
        </p:spPr>
      </p:pic>
      <p:sp>
        <p:nvSpPr>
          <p:cNvPr id="5" name="Rectangle 4">
            <a:extLst>
              <a:ext uri="{FF2B5EF4-FFF2-40B4-BE49-F238E27FC236}">
                <a16:creationId xmlns:a16="http://schemas.microsoft.com/office/drawing/2014/main" id="{AEA0B2B2-9723-419A-B935-BB5BC82D1773}"/>
              </a:ext>
            </a:extLst>
          </p:cNvPr>
          <p:cNvSpPr/>
          <p:nvPr/>
        </p:nvSpPr>
        <p:spPr>
          <a:xfrm>
            <a:off x="5921124" y="6014933"/>
            <a:ext cx="4331057" cy="646331"/>
          </a:xfrm>
          <a:prstGeom prst="rect">
            <a:avLst/>
          </a:prstGeom>
        </p:spPr>
        <p:txBody>
          <a:bodyPr wrap="none">
            <a:spAutoFit/>
          </a:bodyPr>
          <a:lstStyle/>
          <a:p>
            <a:pPr algn="ctr"/>
            <a:r>
              <a:rPr lang="en-US" dirty="0">
                <a:solidFill>
                  <a:schemeClr val="bg1"/>
                </a:solidFill>
                <a:cs typeface="Arial" panose="020B0604020202020204" pitchFamily="34" charset="0"/>
              </a:rPr>
              <a:t>Ted Ed Video: How do we smell? - Rose Eveleth</a:t>
            </a:r>
          </a:p>
          <a:p>
            <a:pPr algn="ctr"/>
            <a:r>
              <a:rPr lang="en-US" dirty="0">
                <a:solidFill>
                  <a:schemeClr val="bg1"/>
                </a:solidFill>
                <a:cs typeface="Arial" panose="020B0604020202020204" pitchFamily="34" charset="0"/>
              </a:rPr>
              <a:t>http://ed.ted.com/lessons/how-do-we-smell-rose-eveleth</a:t>
            </a:r>
          </a:p>
        </p:txBody>
      </p:sp>
    </p:spTree>
    <p:extLst>
      <p:ext uri="{BB962C8B-B14F-4D97-AF65-F5344CB8AC3E}">
        <p14:creationId xmlns:p14="http://schemas.microsoft.com/office/powerpoint/2010/main" val="110414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9BFF7A-0DFE-4A30-ABF3-66CDFE10D55E}"/>
              </a:ext>
            </a:extLst>
          </p:cNvPr>
          <p:cNvSpPr>
            <a:spLocks noGrp="1"/>
          </p:cNvSpPr>
          <p:nvPr>
            <p:ph type="title"/>
          </p:nvPr>
        </p:nvSpPr>
        <p:spPr>
          <a:xfrm>
            <a:off x="-1" y="431801"/>
            <a:ext cx="7239001" cy="758824"/>
          </a:xfrm>
        </p:spPr>
        <p:txBody>
          <a:bodyPr>
            <a:normAutofit/>
          </a:bodyPr>
          <a:lstStyle/>
          <a:p>
            <a:r>
              <a:rPr lang="en-US" sz="3200" dirty="0"/>
              <a:t>Let’s try it – How do you taste/smell?</a:t>
            </a:r>
          </a:p>
        </p:txBody>
      </p:sp>
      <p:pic>
        <p:nvPicPr>
          <p:cNvPr id="8" name="Content Placeholder 3">
            <a:extLst>
              <a:ext uri="{FF2B5EF4-FFF2-40B4-BE49-F238E27FC236}">
                <a16:creationId xmlns:a16="http://schemas.microsoft.com/office/drawing/2014/main" id="{F45ADC61-2B7B-4178-8A26-12D1B4E92D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82858" y="1897815"/>
            <a:ext cx="4351338" cy="4351338"/>
          </a:xfrm>
          <a:prstGeom prst="rect">
            <a:avLst/>
          </a:prstGeom>
        </p:spPr>
      </p:pic>
      <p:sp>
        <p:nvSpPr>
          <p:cNvPr id="5" name="Title 1">
            <a:extLst>
              <a:ext uri="{FF2B5EF4-FFF2-40B4-BE49-F238E27FC236}">
                <a16:creationId xmlns:a16="http://schemas.microsoft.com/office/drawing/2014/main" id="{0E9AF099-F57E-4103-92A7-F238CBB3ECEF}"/>
              </a:ext>
            </a:extLst>
          </p:cNvPr>
          <p:cNvSpPr txBox="1">
            <a:spLocks/>
          </p:cNvSpPr>
          <p:nvPr/>
        </p:nvSpPr>
        <p:spPr bwMode="auto">
          <a:xfrm>
            <a:off x="730469" y="1752600"/>
            <a:ext cx="72263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3000" b="1">
                <a:solidFill>
                  <a:schemeClr val="tx2"/>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4000">
                <a:solidFill>
                  <a:schemeClr val="tx1"/>
                </a:solidFill>
                <a:latin typeface="Arial" charset="0"/>
              </a:defRPr>
            </a:lvl2pPr>
            <a:lvl3pPr algn="l" rtl="0" eaLnBrk="1" fontAlgn="base" hangingPunct="1">
              <a:spcBef>
                <a:spcPct val="0"/>
              </a:spcBef>
              <a:spcAft>
                <a:spcPct val="0"/>
              </a:spcAft>
              <a:defRPr sz="4000">
                <a:solidFill>
                  <a:schemeClr val="tx1"/>
                </a:solidFill>
                <a:latin typeface="Arial" charset="0"/>
              </a:defRPr>
            </a:lvl3pPr>
            <a:lvl4pPr algn="l" rtl="0" eaLnBrk="1" fontAlgn="base" hangingPunct="1">
              <a:spcBef>
                <a:spcPct val="0"/>
              </a:spcBef>
              <a:spcAft>
                <a:spcPct val="0"/>
              </a:spcAft>
              <a:defRPr sz="4000">
                <a:solidFill>
                  <a:schemeClr val="tx1"/>
                </a:solidFill>
                <a:latin typeface="Arial" charset="0"/>
              </a:defRPr>
            </a:lvl4pPr>
            <a:lvl5pPr algn="l" rtl="0" eaLnBrk="1" fontAlgn="base" hangingPunct="1">
              <a:spcBef>
                <a:spcPct val="0"/>
              </a:spcBef>
              <a:spcAft>
                <a:spcPct val="0"/>
              </a:spcAft>
              <a:defRPr sz="4000">
                <a:solidFill>
                  <a:schemeClr val="tx1"/>
                </a:solidFill>
                <a:latin typeface="Arial" charset="0"/>
              </a:defRPr>
            </a:lvl5pPr>
            <a:lvl6pPr marL="457200" algn="l" rtl="0" eaLnBrk="1" fontAlgn="base" hangingPunct="1">
              <a:spcBef>
                <a:spcPct val="0"/>
              </a:spcBef>
              <a:spcAft>
                <a:spcPct val="0"/>
              </a:spcAft>
              <a:defRPr sz="4000">
                <a:solidFill>
                  <a:schemeClr val="tx1"/>
                </a:solidFill>
                <a:latin typeface="Arial" charset="0"/>
              </a:defRPr>
            </a:lvl6pPr>
            <a:lvl7pPr marL="914400" algn="l" rtl="0" eaLnBrk="1" fontAlgn="base" hangingPunct="1">
              <a:spcBef>
                <a:spcPct val="0"/>
              </a:spcBef>
              <a:spcAft>
                <a:spcPct val="0"/>
              </a:spcAft>
              <a:defRPr sz="4000">
                <a:solidFill>
                  <a:schemeClr val="tx1"/>
                </a:solidFill>
                <a:latin typeface="Arial" charset="0"/>
              </a:defRPr>
            </a:lvl7pPr>
            <a:lvl8pPr marL="1371600" algn="l" rtl="0" eaLnBrk="1" fontAlgn="base" hangingPunct="1">
              <a:spcBef>
                <a:spcPct val="0"/>
              </a:spcBef>
              <a:spcAft>
                <a:spcPct val="0"/>
              </a:spcAft>
              <a:defRPr sz="4000">
                <a:solidFill>
                  <a:schemeClr val="tx1"/>
                </a:solidFill>
                <a:latin typeface="Arial" charset="0"/>
              </a:defRPr>
            </a:lvl8pPr>
            <a:lvl9pPr marL="1828800" algn="l" rtl="0" eaLnBrk="1" fontAlgn="base" hangingPunct="1">
              <a:spcBef>
                <a:spcPct val="0"/>
              </a:spcBef>
              <a:spcAft>
                <a:spcPct val="0"/>
              </a:spcAft>
              <a:defRPr sz="4000">
                <a:solidFill>
                  <a:schemeClr val="tx1"/>
                </a:solidFill>
                <a:latin typeface="Arial" charset="0"/>
              </a:defRPr>
            </a:lvl9pPr>
          </a:lstStyle>
          <a:p>
            <a:pPr>
              <a:spcAft>
                <a:spcPts val="600"/>
              </a:spcAft>
            </a:pPr>
            <a:r>
              <a:rPr lang="en-US" sz="2400" b="0" kern="0" dirty="0">
                <a:solidFill>
                  <a:srgbClr val="C00000"/>
                </a:solidFill>
              </a:rPr>
              <a:t>Why are flavors important in food? </a:t>
            </a:r>
          </a:p>
        </p:txBody>
      </p:sp>
    </p:spTree>
    <p:extLst>
      <p:ext uri="{BB962C8B-B14F-4D97-AF65-F5344CB8AC3E}">
        <p14:creationId xmlns:p14="http://schemas.microsoft.com/office/powerpoint/2010/main" val="548133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EBEBD-5C53-4533-8AFC-1413A9553663}"/>
              </a:ext>
            </a:extLst>
          </p:cNvPr>
          <p:cNvSpPr>
            <a:spLocks noGrp="1"/>
          </p:cNvSpPr>
          <p:nvPr>
            <p:ph type="title"/>
          </p:nvPr>
        </p:nvSpPr>
        <p:spPr/>
        <p:txBody>
          <a:bodyPr>
            <a:normAutofit/>
          </a:bodyPr>
          <a:lstStyle/>
          <a:p>
            <a:r>
              <a:rPr lang="en-US" sz="3600" dirty="0"/>
              <a:t>Aroma</a:t>
            </a:r>
          </a:p>
        </p:txBody>
      </p:sp>
      <p:pic>
        <p:nvPicPr>
          <p:cNvPr id="4" name="Picture 6" descr="http://blog.sndimg.com/food/SarahDeHeer/stock/hot-coffee-400.jpg">
            <a:extLst>
              <a:ext uri="{FF2B5EF4-FFF2-40B4-BE49-F238E27FC236}">
                <a16:creationId xmlns:a16="http://schemas.microsoft.com/office/drawing/2014/main" id="{F983D7D8-244D-4648-969E-0A3FD0A3F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381500"/>
            <a:ext cx="2489200" cy="1866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95F68B59-491D-479C-8AA5-F78315C4D9E4}"/>
              </a:ext>
            </a:extLst>
          </p:cNvPr>
          <p:cNvSpPr txBox="1">
            <a:spLocks noChangeArrowheads="1"/>
          </p:cNvSpPr>
          <p:nvPr/>
        </p:nvSpPr>
        <p:spPr>
          <a:xfrm>
            <a:off x="457200" y="1600200"/>
            <a:ext cx="8229600" cy="45259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sz="2400" b="1" dirty="0">
                <a:cs typeface="Calibri" pitchFamily="34" charset="0"/>
              </a:rPr>
              <a:t>Neuroscience:</a:t>
            </a:r>
          </a:p>
          <a:p>
            <a:pPr>
              <a:spcBef>
                <a:spcPct val="0"/>
              </a:spcBef>
            </a:pPr>
            <a:r>
              <a:rPr lang="en-US" sz="2400" b="1" dirty="0">
                <a:cs typeface="Calibri" pitchFamily="34" charset="0"/>
              </a:rPr>
              <a:t>Olfaction Routes</a:t>
            </a:r>
          </a:p>
        </p:txBody>
      </p:sp>
      <p:sp>
        <p:nvSpPr>
          <p:cNvPr id="6" name="TextBox 5">
            <a:extLst>
              <a:ext uri="{FF2B5EF4-FFF2-40B4-BE49-F238E27FC236}">
                <a16:creationId xmlns:a16="http://schemas.microsoft.com/office/drawing/2014/main" id="{6E85B5A8-8507-417E-84FA-7D22266B30C0}"/>
              </a:ext>
            </a:extLst>
          </p:cNvPr>
          <p:cNvSpPr txBox="1"/>
          <p:nvPr/>
        </p:nvSpPr>
        <p:spPr>
          <a:xfrm>
            <a:off x="1981200" y="6596390"/>
            <a:ext cx="5638800" cy="261610"/>
          </a:xfrm>
          <a:prstGeom prst="rect">
            <a:avLst/>
          </a:prstGeom>
          <a:noFill/>
        </p:spPr>
        <p:txBody>
          <a:bodyPr wrap="square" rtlCol="0">
            <a:spAutoFit/>
          </a:bodyPr>
          <a:lstStyle/>
          <a:p>
            <a:pPr algn="ctr"/>
            <a:r>
              <a:rPr lang="en-US" sz="1100" dirty="0">
                <a:solidFill>
                  <a:srgbClr val="7298C5">
                    <a:lumMod val="50000"/>
                  </a:srgbClr>
                </a:solidFill>
              </a:rPr>
              <a:t>Slide content © 2014, FONA. All rights reserved.</a:t>
            </a:r>
          </a:p>
        </p:txBody>
      </p:sp>
      <p:pic>
        <p:nvPicPr>
          <p:cNvPr id="7" name="Picture 2" descr="https://d1tb9j1fbhww3m.cloudfront.net/uploads/media/file/14813/Head_lateral_mouth_anatomy.jpg">
            <a:extLst>
              <a:ext uri="{FF2B5EF4-FFF2-40B4-BE49-F238E27FC236}">
                <a16:creationId xmlns:a16="http://schemas.microsoft.com/office/drawing/2014/main" id="{D1158DFA-2B59-4633-82BC-EA1D1A444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71600"/>
            <a:ext cx="4091881" cy="44958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EE35F7F-319F-4A34-A4A1-4EA930D164D6}"/>
              </a:ext>
            </a:extLst>
          </p:cNvPr>
          <p:cNvGrpSpPr/>
          <p:nvPr/>
        </p:nvGrpSpPr>
        <p:grpSpPr>
          <a:xfrm>
            <a:off x="3370350" y="4859655"/>
            <a:ext cx="92939" cy="87010"/>
            <a:chOff x="3370350" y="4859655"/>
            <a:chExt cx="92939" cy="87010"/>
          </a:xfrm>
        </p:grpSpPr>
        <p:sp>
          <p:nvSpPr>
            <p:cNvPr id="9" name="Oval 8">
              <a:extLst>
                <a:ext uri="{FF2B5EF4-FFF2-40B4-BE49-F238E27FC236}">
                  <a16:creationId xmlns:a16="http://schemas.microsoft.com/office/drawing/2014/main" id="{FDD6724B-28F2-4D6D-98E2-D881EC02EDA2}"/>
                </a:ext>
              </a:extLst>
            </p:cNvPr>
            <p:cNvSpPr>
              <a:spLocks noChangeAspect="1"/>
            </p:cNvSpPr>
            <p:nvPr/>
          </p:nvSpPr>
          <p:spPr bwMode="auto">
            <a:xfrm>
              <a:off x="3429000" y="4876800"/>
              <a:ext cx="34289" cy="34289"/>
            </a:xfrm>
            <a:prstGeom prst="ellipse">
              <a:avLst/>
            </a:prstGeom>
            <a:solidFill>
              <a:schemeClr val="accent5">
                <a:lumMod val="75000"/>
              </a:schemeClr>
            </a:solid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CF01"/>
                </a:buClr>
                <a:buSzTx/>
                <a:buFont typeface="Wingdings" pitchFamily="2" charset="2"/>
                <a:buChar char="§"/>
                <a:tabLst/>
              </a:pPr>
              <a:endParaRPr kumimoji="0" lang="en-US" sz="3200" b="1"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3F0044DB-5481-4515-B352-54EFFCBD4BFF}"/>
                </a:ext>
              </a:extLst>
            </p:cNvPr>
            <p:cNvSpPr>
              <a:spLocks noChangeAspect="1"/>
            </p:cNvSpPr>
            <p:nvPr/>
          </p:nvSpPr>
          <p:spPr bwMode="auto">
            <a:xfrm>
              <a:off x="3370350" y="4859655"/>
              <a:ext cx="34289" cy="34289"/>
            </a:xfrm>
            <a:prstGeom prst="ellipse">
              <a:avLst/>
            </a:prstGeom>
            <a:solidFill>
              <a:schemeClr val="accent5">
                <a:lumMod val="50000"/>
              </a:schemeClr>
            </a:solidFill>
            <a:ln w="952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CF01"/>
                </a:buClr>
                <a:buSzTx/>
                <a:buFont typeface="Wingdings" pitchFamily="2" charset="2"/>
                <a:buChar char="§"/>
                <a:tabLst/>
              </a:pPr>
              <a:endParaRPr kumimoji="0" lang="en-US" sz="3200" b="1" i="0"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ABCC2985-FBDE-48E2-A554-413392B79398}"/>
                </a:ext>
              </a:extLst>
            </p:cNvPr>
            <p:cNvSpPr>
              <a:spLocks noChangeAspect="1"/>
            </p:cNvSpPr>
            <p:nvPr/>
          </p:nvSpPr>
          <p:spPr bwMode="auto">
            <a:xfrm>
              <a:off x="3396439" y="4912376"/>
              <a:ext cx="34289" cy="34289"/>
            </a:xfrm>
            <a:prstGeom prst="ellipse">
              <a:avLst/>
            </a:prstGeom>
            <a:solidFill>
              <a:srgbClr val="4C3D28"/>
            </a:solidFill>
            <a:ln w="9525" cap="flat" cmpd="sng" algn="ctr">
              <a:solidFill>
                <a:srgbClr val="4C3D2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FCF01"/>
                </a:buClr>
                <a:buSzTx/>
                <a:buFont typeface="Wingdings" pitchFamily="2" charset="2"/>
                <a:buChar char="§"/>
                <a:tabLst/>
              </a:pPr>
              <a:endParaRPr kumimoji="0" lang="en-US" sz="3200" b="1" i="0" u="none" strike="noStrike" cap="none" normalizeH="0" baseline="0">
                <a:ln>
                  <a:noFill/>
                </a:ln>
                <a:solidFill>
                  <a:schemeClr val="tx1"/>
                </a:solidFill>
                <a:effectLst/>
                <a:latin typeface="Arial" charset="0"/>
              </a:endParaRPr>
            </a:p>
          </p:txBody>
        </p:sp>
      </p:grpSp>
      <p:sp>
        <p:nvSpPr>
          <p:cNvPr id="12" name="Rectangle 3">
            <a:extLst>
              <a:ext uri="{FF2B5EF4-FFF2-40B4-BE49-F238E27FC236}">
                <a16:creationId xmlns:a16="http://schemas.microsoft.com/office/drawing/2014/main" id="{1A3BCE43-AD62-4675-8FC0-3C544429CBB3}"/>
              </a:ext>
            </a:extLst>
          </p:cNvPr>
          <p:cNvSpPr txBox="1">
            <a:spLocks noChangeArrowheads="1"/>
          </p:cNvSpPr>
          <p:nvPr/>
        </p:nvSpPr>
        <p:spPr bwMode="auto">
          <a:xfrm>
            <a:off x="1295400" y="2497256"/>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CF01"/>
              </a:buClr>
              <a:buFont typeface="Wingdings" pitchFamily="2"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FFCF01"/>
              </a:buClr>
              <a:buChar char="•"/>
              <a:defRPr sz="2800">
                <a:solidFill>
                  <a:schemeClr val="tx1"/>
                </a:solidFill>
                <a:latin typeface="+mn-lt"/>
              </a:defRPr>
            </a:lvl2pPr>
            <a:lvl3pPr marL="1143000" indent="-228600" algn="l" rtl="0" eaLnBrk="1" fontAlgn="base" hangingPunct="1">
              <a:spcBef>
                <a:spcPct val="20000"/>
              </a:spcBef>
              <a:spcAft>
                <a:spcPct val="0"/>
              </a:spcAft>
              <a:buClr>
                <a:srgbClr val="FFCF01"/>
              </a:buClr>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Clr>
                <a:srgbClr val="FFCF01"/>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rgbClr val="FFCF01"/>
              </a:buClr>
              <a:buChar char="•"/>
              <a:defRPr sz="2000">
                <a:solidFill>
                  <a:schemeClr val="tx1"/>
                </a:solidFill>
                <a:latin typeface="+mn-lt"/>
              </a:defRPr>
            </a:lvl5pPr>
            <a:lvl6pPr marL="2514600" indent="-228600" algn="l" rtl="0" eaLnBrk="1" fontAlgn="base" hangingPunct="1">
              <a:spcBef>
                <a:spcPct val="20000"/>
              </a:spcBef>
              <a:spcAft>
                <a:spcPct val="0"/>
              </a:spcAft>
              <a:buClr>
                <a:srgbClr val="FFCF01"/>
              </a:buClr>
              <a:buChar char="•"/>
              <a:defRPr sz="2000">
                <a:solidFill>
                  <a:schemeClr val="tx1"/>
                </a:solidFill>
                <a:latin typeface="+mn-lt"/>
              </a:defRPr>
            </a:lvl6pPr>
            <a:lvl7pPr marL="2971800" indent="-228600" algn="l" rtl="0" eaLnBrk="1" fontAlgn="base" hangingPunct="1">
              <a:spcBef>
                <a:spcPct val="20000"/>
              </a:spcBef>
              <a:spcAft>
                <a:spcPct val="0"/>
              </a:spcAft>
              <a:buClr>
                <a:srgbClr val="FFCF01"/>
              </a:buClr>
              <a:buChar char="•"/>
              <a:defRPr sz="2000">
                <a:solidFill>
                  <a:schemeClr val="tx1"/>
                </a:solidFill>
                <a:latin typeface="+mn-lt"/>
              </a:defRPr>
            </a:lvl7pPr>
            <a:lvl8pPr marL="3429000" indent="-228600" algn="l" rtl="0" eaLnBrk="1" fontAlgn="base" hangingPunct="1">
              <a:spcBef>
                <a:spcPct val="20000"/>
              </a:spcBef>
              <a:spcAft>
                <a:spcPct val="0"/>
              </a:spcAft>
              <a:buClr>
                <a:srgbClr val="FFCF01"/>
              </a:buClr>
              <a:buChar char="•"/>
              <a:defRPr sz="2000">
                <a:solidFill>
                  <a:schemeClr val="tx1"/>
                </a:solidFill>
                <a:latin typeface="+mn-lt"/>
              </a:defRPr>
            </a:lvl8pPr>
            <a:lvl9pPr marL="3886200" indent="-228600" algn="l" rtl="0" eaLnBrk="1" fontAlgn="base" hangingPunct="1">
              <a:spcBef>
                <a:spcPct val="20000"/>
              </a:spcBef>
              <a:spcAft>
                <a:spcPct val="0"/>
              </a:spcAft>
              <a:buClr>
                <a:srgbClr val="FFCF01"/>
              </a:buClr>
              <a:buChar char="•"/>
              <a:defRPr sz="2000">
                <a:solidFill>
                  <a:schemeClr val="tx1"/>
                </a:solidFill>
                <a:latin typeface="+mn-lt"/>
              </a:defRPr>
            </a:lvl9pPr>
          </a:lstStyle>
          <a:p>
            <a:pPr marL="0" indent="0">
              <a:spcBef>
                <a:spcPct val="0"/>
              </a:spcBef>
              <a:buFont typeface="Wingdings" pitchFamily="2" charset="2"/>
              <a:buNone/>
            </a:pPr>
            <a:r>
              <a:rPr lang="en-US" sz="2000" i="1" kern="0" dirty="0">
                <a:cs typeface="Calibri" pitchFamily="34" charset="0"/>
              </a:rPr>
              <a:t>Orthonasal</a:t>
            </a:r>
            <a:r>
              <a:rPr lang="en-US" sz="2000" kern="0" dirty="0">
                <a:cs typeface="Calibri" pitchFamily="34" charset="0"/>
              </a:rPr>
              <a:t> Pathway</a:t>
            </a:r>
          </a:p>
        </p:txBody>
      </p:sp>
      <p:sp>
        <p:nvSpPr>
          <p:cNvPr id="13" name="Rectangle 3">
            <a:extLst>
              <a:ext uri="{FF2B5EF4-FFF2-40B4-BE49-F238E27FC236}">
                <a16:creationId xmlns:a16="http://schemas.microsoft.com/office/drawing/2014/main" id="{610272FB-D0EA-4434-A60F-4B9CDCC52B36}"/>
              </a:ext>
            </a:extLst>
          </p:cNvPr>
          <p:cNvSpPr txBox="1">
            <a:spLocks noChangeArrowheads="1"/>
          </p:cNvSpPr>
          <p:nvPr/>
        </p:nvSpPr>
        <p:spPr bwMode="auto">
          <a:xfrm>
            <a:off x="1295400" y="3027244"/>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CF01"/>
              </a:buClr>
              <a:buFont typeface="Wingdings" pitchFamily="2"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FFCF01"/>
              </a:buClr>
              <a:buChar char="•"/>
              <a:defRPr sz="2800">
                <a:solidFill>
                  <a:schemeClr val="tx1"/>
                </a:solidFill>
                <a:latin typeface="+mn-lt"/>
              </a:defRPr>
            </a:lvl2pPr>
            <a:lvl3pPr marL="1143000" indent="-228600" algn="l" rtl="0" eaLnBrk="1" fontAlgn="base" hangingPunct="1">
              <a:spcBef>
                <a:spcPct val="20000"/>
              </a:spcBef>
              <a:spcAft>
                <a:spcPct val="0"/>
              </a:spcAft>
              <a:buClr>
                <a:srgbClr val="FFCF01"/>
              </a:buClr>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Clr>
                <a:srgbClr val="FFCF01"/>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rgbClr val="FFCF01"/>
              </a:buClr>
              <a:buChar char="•"/>
              <a:defRPr sz="2000">
                <a:solidFill>
                  <a:schemeClr val="tx1"/>
                </a:solidFill>
                <a:latin typeface="+mn-lt"/>
              </a:defRPr>
            </a:lvl5pPr>
            <a:lvl6pPr marL="2514600" indent="-228600" algn="l" rtl="0" eaLnBrk="1" fontAlgn="base" hangingPunct="1">
              <a:spcBef>
                <a:spcPct val="20000"/>
              </a:spcBef>
              <a:spcAft>
                <a:spcPct val="0"/>
              </a:spcAft>
              <a:buClr>
                <a:srgbClr val="FFCF01"/>
              </a:buClr>
              <a:buChar char="•"/>
              <a:defRPr sz="2000">
                <a:solidFill>
                  <a:schemeClr val="tx1"/>
                </a:solidFill>
                <a:latin typeface="+mn-lt"/>
              </a:defRPr>
            </a:lvl6pPr>
            <a:lvl7pPr marL="2971800" indent="-228600" algn="l" rtl="0" eaLnBrk="1" fontAlgn="base" hangingPunct="1">
              <a:spcBef>
                <a:spcPct val="20000"/>
              </a:spcBef>
              <a:spcAft>
                <a:spcPct val="0"/>
              </a:spcAft>
              <a:buClr>
                <a:srgbClr val="FFCF01"/>
              </a:buClr>
              <a:buChar char="•"/>
              <a:defRPr sz="2000">
                <a:solidFill>
                  <a:schemeClr val="tx1"/>
                </a:solidFill>
                <a:latin typeface="+mn-lt"/>
              </a:defRPr>
            </a:lvl7pPr>
            <a:lvl8pPr marL="3429000" indent="-228600" algn="l" rtl="0" eaLnBrk="1" fontAlgn="base" hangingPunct="1">
              <a:spcBef>
                <a:spcPct val="20000"/>
              </a:spcBef>
              <a:spcAft>
                <a:spcPct val="0"/>
              </a:spcAft>
              <a:buClr>
                <a:srgbClr val="FFCF01"/>
              </a:buClr>
              <a:buChar char="•"/>
              <a:defRPr sz="2000">
                <a:solidFill>
                  <a:schemeClr val="tx1"/>
                </a:solidFill>
                <a:latin typeface="+mn-lt"/>
              </a:defRPr>
            </a:lvl8pPr>
            <a:lvl9pPr marL="3886200" indent="-228600" algn="l" rtl="0" eaLnBrk="1" fontAlgn="base" hangingPunct="1">
              <a:spcBef>
                <a:spcPct val="20000"/>
              </a:spcBef>
              <a:spcAft>
                <a:spcPct val="0"/>
              </a:spcAft>
              <a:buClr>
                <a:srgbClr val="FFCF01"/>
              </a:buClr>
              <a:buChar char="•"/>
              <a:defRPr sz="2000">
                <a:solidFill>
                  <a:schemeClr val="tx1"/>
                </a:solidFill>
                <a:latin typeface="+mn-lt"/>
              </a:defRPr>
            </a:lvl9pPr>
          </a:lstStyle>
          <a:p>
            <a:pPr marL="0" indent="0">
              <a:spcBef>
                <a:spcPct val="0"/>
              </a:spcBef>
              <a:buFont typeface="Wingdings" pitchFamily="2" charset="2"/>
              <a:buNone/>
            </a:pPr>
            <a:r>
              <a:rPr lang="en-US" sz="2000" i="1" kern="0" dirty="0">
                <a:cs typeface="Calibri" pitchFamily="34" charset="0"/>
              </a:rPr>
              <a:t>Retronasal</a:t>
            </a:r>
            <a:r>
              <a:rPr lang="en-US" sz="2000" kern="0" dirty="0">
                <a:cs typeface="Calibri" pitchFamily="34" charset="0"/>
              </a:rPr>
              <a:t> Pathway</a:t>
            </a:r>
          </a:p>
        </p:txBody>
      </p:sp>
      <p:sp>
        <p:nvSpPr>
          <p:cNvPr id="14" name="TextBox 66">
            <a:extLst>
              <a:ext uri="{FF2B5EF4-FFF2-40B4-BE49-F238E27FC236}">
                <a16:creationId xmlns:a16="http://schemas.microsoft.com/office/drawing/2014/main" id="{D18DA885-17FE-4506-8913-FEFC0C316AD4}"/>
              </a:ext>
            </a:extLst>
          </p:cNvPr>
          <p:cNvSpPr txBox="1">
            <a:spLocks noChangeArrowheads="1"/>
          </p:cNvSpPr>
          <p:nvPr/>
        </p:nvSpPr>
        <p:spPr bwMode="auto">
          <a:xfrm>
            <a:off x="1295400" y="6397625"/>
            <a:ext cx="800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b="1" i="1" dirty="0">
                <a:solidFill>
                  <a:srgbClr val="003366"/>
                </a:solidFill>
              </a:rPr>
              <a:t>Fig. 8. Cross sectional depiction of </a:t>
            </a:r>
            <a:r>
              <a:rPr lang="en-US" altLang="en-US" sz="1400" b="1" i="1" dirty="0" err="1">
                <a:solidFill>
                  <a:srgbClr val="003366"/>
                </a:solidFill>
              </a:rPr>
              <a:t>naso</a:t>
            </a:r>
            <a:r>
              <a:rPr lang="en-US" altLang="en-US" sz="1400" b="1" i="1" dirty="0">
                <a:solidFill>
                  <a:srgbClr val="003366"/>
                </a:solidFill>
              </a:rPr>
              <a:t>-oral cavity</a:t>
            </a:r>
          </a:p>
        </p:txBody>
      </p:sp>
    </p:spTree>
    <p:extLst>
      <p:ext uri="{BB962C8B-B14F-4D97-AF65-F5344CB8AC3E}">
        <p14:creationId xmlns:p14="http://schemas.microsoft.com/office/powerpoint/2010/main" val="420318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11111E-6 -4.81481E-6 C 0.00347 -0.01851 0.00104 -0.03773 0.00486 -0.05648 C 0.00677 -0.06574 0.01163 -0.07824 0.01736 -0.08425 C 0.02292 -0.09004 0.03125 -0.0949 0.0375 -0.09907 C 0.04254 -0.10254 0.04653 -0.10763 0.05208 -0.11018 C 0.05434 -0.11319 0.06146 -0.11712 0.06458 -0.11851 C 0.0717 -0.12199 0.08438 -0.12638 0.09445 -0.13055 C 0.1033 -0.13402 0.11215 -0.13773 0.12083 -0.14166 C 0.12535 -0.14375 0.1309 -0.14814 0.13542 -0.15092 C 0.14636 -0.1574 0.15695 -0.15925 0.16736 -0.16851 C 0.17049 -0.175 0.16858 -0.17337 0.17222 -0.175 C 0.18038 -0.18217 0.20695 -0.2037 0.21597 -0.21203 C 0.21684 -0.2155 0.22396 -0.22291 0.22639 -0.225 C 0.22778 -0.22615 0.23056 -0.2287 0.23056 -0.22847 C 0.23229 -0.23217 0.2349 -0.23564 0.2375 -0.23796 C 0.23872 -0.24259 0.24011 -0.2456 0.24306 -0.24814 C 0.24392 -0.25254 0.24462 -0.25648 0.24653 -0.26018 C 0.24653 -0.26157 0.24792 -0.27268 0.24792 -0.27685 " pathEditMode="relative" rAng="0" ptsTypes="ffffffffffffffffff">
                                      <p:cBhvr>
                                        <p:cTn id="14" dur="2000" fill="hold"/>
                                        <p:tgtEl>
                                          <p:spTgt spid="8"/>
                                        </p:tgtEl>
                                        <p:attrNameLst>
                                          <p:attrName>ppt_x</p:attrName>
                                          <p:attrName>ppt_y</p:attrName>
                                        </p:attrNameLst>
                                      </p:cBhvr>
                                      <p:rCtr x="12396" y="-13843"/>
                                    </p:animMotion>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1.11111E-6 -4.81481E-6 C 0.00017 -0.01898 -1.11111E-6 -0.04259 0.00486 -0.06759 C 0.00642 -0.07592 0.00833 -0.07962 0.01458 -0.08796 C 0.01702 -0.09282 0.02031 -0.09351 0.02431 -0.09537 C 0.03455 -0.1 0.04323 -0.10277 0.05417 -0.1037 C 0.06042 -0.10439 0.06667 -0.10486 0.07292 -0.10555 C 0.09653 -0.10648 0.17257 -0.10671 0.19583 -0.10925 C 0.20174 -0.1118 0.20729 -0.11574 0.2125 -0.12037 C 0.21806 -0.12476 0.22257 -0.13125 0.22917 -0.13518 C 0.23681 -0.13865 0.24462 -0.1412 0.25208 -0.14444 C 0.2632 -0.14421 0.27431 -0.14398 0.28542 -0.14351 C 0.28681 -0.14351 0.28889 -0.14212 0.29028 -0.14166 C 0.30052 -0.13796 0.31059 -0.13379 0.32083 -0.12962 C 0.32934 -0.12615 0.33542 -0.11111 0.34375 -0.1074 C 0.34618 -0.10625 0.34983 -0.10509 0.35208 -0.1037 C 0.35347 -0.103 0.35972 -0.10393 0.35972 -0.1037 C 0.36181 -0.10416 0.36007 -0.10787 0.36111 -0.11018 C 0.3625 -0.11342 0.36094 -0.11759 0.36042 -0.12129 C 0.35903 -0.13194 0.35365 -0.15069 0.34792 -0.15833 C 0.34636 -0.16041 0.34497 -0.16018 0.34306 -0.16203 C 0.34028 -0.16481 0.33837 -0.16805 0.33542 -0.17037 C 0.33386 -0.17152 0.32865 -0.17615 0.32639 -0.17685 C 0.32188 -0.178 0.30903 -0.1824 0.30486 -0.18518 C 0.29896 -0.18912 0.28698 -0.19513 0.28056 -0.19722 C 0.27327 -0.2037 0.28455 -0.19398 0.2757 -0.20092 C 0.27431 -0.20208 0.27153 -0.20462 0.27153 -0.20439 C 0.27066 -0.20833 0.26945 -0.21018 0.26736 -0.21296 C 0.26649 -0.21643 0.26493 -0.21898 0.26389 -0.22222 C 0.26233 -0.22708 0.26198 -0.23171 0.25972 -0.23611 C 0.25799 -0.2449 0.25434 -0.25324 0.25208 -0.26203 C 0.25139 -0.26481 0.25139 -0.26759 0.2507 -0.27037 C 0.25017 -0.27222 0.24861 -0.27592 0.24861 -0.27569 " pathEditMode="relative" rAng="0" ptsTypes="ffffffffffffffffffffffffffffffff">
                                      <p:cBhvr>
                                        <p:cTn id="21" dur="4000" fill="hold"/>
                                        <p:tgtEl>
                                          <p:spTgt spid="8"/>
                                        </p:tgtEl>
                                        <p:attrNameLst>
                                          <p:attrName>ppt_x</p:attrName>
                                          <p:attrName>ppt_y</p:attrName>
                                        </p:attrNameLst>
                                      </p:cBhvr>
                                      <p:rCtr x="18125" y="-13796"/>
                                    </p:animMotion>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9" presetClass="emph" presetSubtype="0" grpId="1" nodeType="withEffect">
                                  <p:stCondLst>
                                    <p:cond delay="0"/>
                                  </p:stCondLst>
                                  <p:childTnLst>
                                    <p:set>
                                      <p:cBhvr rctx="PPT">
                                        <p:cTn id="26" dur="indefinite"/>
                                        <p:tgtEl>
                                          <p:spTgt spid="12"/>
                                        </p:tgtEl>
                                        <p:attrNameLst>
                                          <p:attrName>style.opacity</p:attrName>
                                        </p:attrNameLst>
                                      </p:cBhvr>
                                      <p:to>
                                        <p:strVal val="0.25"/>
                                      </p:to>
                                    </p:set>
                                    <p:animEffect filter="image" prLst="opacity: 0.25">
                                      <p:cBhvr rctx="IE">
                                        <p:cTn id="27"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51AD6-8AE9-456C-B335-383AA7A090AF}"/>
              </a:ext>
            </a:extLst>
          </p:cNvPr>
          <p:cNvSpPr>
            <a:spLocks noGrp="1"/>
          </p:cNvSpPr>
          <p:nvPr>
            <p:ph type="title"/>
          </p:nvPr>
        </p:nvSpPr>
        <p:spPr/>
        <p:txBody>
          <a:bodyPr>
            <a:normAutofit/>
          </a:bodyPr>
          <a:lstStyle/>
          <a:p>
            <a:r>
              <a:rPr lang="en-US" sz="3600" dirty="0"/>
              <a:t>Taste</a:t>
            </a:r>
          </a:p>
        </p:txBody>
      </p:sp>
      <p:grpSp>
        <p:nvGrpSpPr>
          <p:cNvPr id="4" name="Group 3">
            <a:extLst>
              <a:ext uri="{FF2B5EF4-FFF2-40B4-BE49-F238E27FC236}">
                <a16:creationId xmlns:a16="http://schemas.microsoft.com/office/drawing/2014/main" id="{E638FE9B-1086-4535-A5AE-F56F4601B8C7}"/>
              </a:ext>
            </a:extLst>
          </p:cNvPr>
          <p:cNvGrpSpPr/>
          <p:nvPr/>
        </p:nvGrpSpPr>
        <p:grpSpPr>
          <a:xfrm>
            <a:off x="116098" y="1415126"/>
            <a:ext cx="5615169" cy="4396079"/>
            <a:chOff x="-1026902" y="1311124"/>
            <a:chExt cx="5615169" cy="4396079"/>
          </a:xfrm>
        </p:grpSpPr>
        <p:sp>
          <p:nvSpPr>
            <p:cNvPr id="5" name="Shape 158">
              <a:extLst>
                <a:ext uri="{FF2B5EF4-FFF2-40B4-BE49-F238E27FC236}">
                  <a16:creationId xmlns:a16="http://schemas.microsoft.com/office/drawing/2014/main" id="{EC53E867-04A0-4B8E-BE22-0BFA7701C482}"/>
                </a:ext>
              </a:extLst>
            </p:cNvPr>
            <p:cNvSpPr txBox="1"/>
            <p:nvPr/>
          </p:nvSpPr>
          <p:spPr>
            <a:xfrm>
              <a:off x="-1026902" y="4892625"/>
              <a:ext cx="2415104" cy="293479"/>
            </a:xfrm>
            <a:prstGeom prst="rect">
              <a:avLst/>
            </a:prstGeom>
            <a:noFill/>
            <a:ln>
              <a:noFill/>
            </a:ln>
          </p:spPr>
          <p:txBody>
            <a:bodyPr lIns="91389" tIns="45682" rIns="91389" bIns="45682" anchor="t" anchorCtr="0">
              <a:noAutofit/>
            </a:bodyPr>
            <a:lstStyle/>
            <a:p>
              <a:pPr algn="ctr">
                <a:buSzPct val="25000"/>
              </a:pPr>
              <a:r>
                <a:rPr lang="en-GB" altLang="en-US" sz="1200" dirty="0">
                  <a:solidFill>
                    <a:srgbClr val="717171"/>
                  </a:solidFill>
                  <a:latin typeface="Arial" charset="0"/>
                  <a:ea typeface="msgothic" charset="0"/>
                  <a:cs typeface="msgothic" charset="0"/>
                </a:rPr>
                <a:t>(</a:t>
              </a:r>
              <a:r>
                <a:rPr lang="en-GB" altLang="en-US" sz="1200" kern="1200" dirty="0">
                  <a:solidFill>
                    <a:srgbClr val="717171"/>
                  </a:solidFill>
                  <a:latin typeface="Arial" charset="0"/>
                  <a:ea typeface="msgothic" charset="0"/>
                </a:rPr>
                <a:t>Trivedi</a:t>
              </a:r>
              <a:r>
                <a:rPr lang="en-GB" altLang="en-US" sz="1200" kern="1200" dirty="0">
                  <a:solidFill>
                    <a:srgbClr val="717171"/>
                  </a:solidFill>
                  <a:latin typeface="Arial" charset="0"/>
                </a:rPr>
                <a:t>, 2012; Martin Harvey/Getty Images</a:t>
              </a:r>
              <a:r>
                <a:rPr lang="en-GB" altLang="en-US" sz="1200" dirty="0">
                  <a:solidFill>
                    <a:srgbClr val="717171"/>
                  </a:solidFill>
                  <a:latin typeface="Arial" charset="0"/>
                  <a:ea typeface="msgothic" charset="0"/>
                  <a:cs typeface="msgothic" charset="0"/>
                </a:rPr>
                <a:t>)</a:t>
              </a:r>
              <a:endParaRPr lang="en-US" sz="1200" dirty="0">
                <a:solidFill>
                  <a:srgbClr val="717171"/>
                </a:solidFill>
                <a:ea typeface="Calibri"/>
                <a:cs typeface="Calibri"/>
                <a:sym typeface="Calibri"/>
              </a:endParaRPr>
            </a:p>
          </p:txBody>
        </p:sp>
        <p:pic>
          <p:nvPicPr>
            <p:cNvPr id="6" name="Picture 2">
              <a:extLst>
                <a:ext uri="{FF2B5EF4-FFF2-40B4-BE49-F238E27FC236}">
                  <a16:creationId xmlns:a16="http://schemas.microsoft.com/office/drawing/2014/main" id="{F7D53F7A-403B-4A68-9707-92829E27BE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61"/>
            <a:stretch/>
          </p:blipFill>
          <p:spPr bwMode="auto">
            <a:xfrm>
              <a:off x="1897453" y="1311124"/>
              <a:ext cx="2690814" cy="3366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hape 331">
              <a:extLst>
                <a:ext uri="{FF2B5EF4-FFF2-40B4-BE49-F238E27FC236}">
                  <a16:creationId xmlns:a16="http://schemas.microsoft.com/office/drawing/2014/main" id="{A2CEF844-F18F-4A49-9C54-E3511A2D5C27}"/>
                </a:ext>
              </a:extLst>
            </p:cNvPr>
            <p:cNvSpPr/>
            <p:nvPr/>
          </p:nvSpPr>
          <p:spPr>
            <a:xfrm rot="5400000">
              <a:off x="2994208" y="3801545"/>
              <a:ext cx="640176" cy="1007705"/>
            </a:xfrm>
            <a:prstGeom prst="ellipse">
              <a:avLst/>
            </a:prstGeom>
            <a:solidFill>
              <a:srgbClr val="0000FF">
                <a:alpha val="33460"/>
              </a:srgbClr>
            </a:solidFill>
            <a:ln>
              <a:noFill/>
            </a:ln>
          </p:spPr>
          <p:txBody>
            <a:bodyPr lIns="91389" tIns="45682" rIns="91389" bIns="45682" anchor="ctr" anchorCtr="0">
              <a:noAutofit/>
            </a:bodyPr>
            <a:lstStyle/>
            <a:p>
              <a:pPr algn="ctr"/>
              <a:endParaRPr sz="1800">
                <a:solidFill>
                  <a:srgbClr val="6699FF"/>
                </a:solidFill>
                <a:latin typeface="Calibri"/>
                <a:ea typeface="Calibri"/>
                <a:cs typeface="Calibri"/>
                <a:sym typeface="Calibri"/>
              </a:endParaRPr>
            </a:p>
          </p:txBody>
        </p:sp>
        <p:sp>
          <p:nvSpPr>
            <p:cNvPr id="8" name="Shape 334">
              <a:extLst>
                <a:ext uri="{FF2B5EF4-FFF2-40B4-BE49-F238E27FC236}">
                  <a16:creationId xmlns:a16="http://schemas.microsoft.com/office/drawing/2014/main" id="{1B2007A4-3DDF-4CF7-B906-AC5FA83C1BCE}"/>
                </a:ext>
              </a:extLst>
            </p:cNvPr>
            <p:cNvSpPr/>
            <p:nvPr/>
          </p:nvSpPr>
          <p:spPr>
            <a:xfrm rot="4938285">
              <a:off x="2363770" y="3581184"/>
              <a:ext cx="568176" cy="569682"/>
            </a:xfrm>
            <a:prstGeom prst="ellipse">
              <a:avLst/>
            </a:prstGeom>
            <a:solidFill>
              <a:srgbClr val="93C47D">
                <a:alpha val="53460"/>
              </a:srgbClr>
            </a:solidFill>
            <a:ln>
              <a:noFill/>
            </a:ln>
          </p:spPr>
          <p:txBody>
            <a:bodyPr lIns="91389" tIns="45682" rIns="91389" bIns="45682" anchor="ctr" anchorCtr="0">
              <a:noAutofit/>
            </a:bodyPr>
            <a:lstStyle/>
            <a:p>
              <a:pPr algn="ctr"/>
              <a:endParaRPr sz="1800">
                <a:solidFill>
                  <a:schemeClr val="lt1"/>
                </a:solidFill>
                <a:latin typeface="Calibri"/>
                <a:ea typeface="Calibri"/>
                <a:cs typeface="Calibri"/>
                <a:sym typeface="Calibri"/>
              </a:endParaRPr>
            </a:p>
          </p:txBody>
        </p:sp>
        <p:sp>
          <p:nvSpPr>
            <p:cNvPr id="9" name="Shape 309">
              <a:extLst>
                <a:ext uri="{FF2B5EF4-FFF2-40B4-BE49-F238E27FC236}">
                  <a16:creationId xmlns:a16="http://schemas.microsoft.com/office/drawing/2014/main" id="{509B4613-666C-4FAF-AF52-1CC7D4B973DA}"/>
                </a:ext>
              </a:extLst>
            </p:cNvPr>
            <p:cNvSpPr/>
            <p:nvPr/>
          </p:nvSpPr>
          <p:spPr>
            <a:xfrm rot="5400000">
              <a:off x="3142202" y="1865806"/>
              <a:ext cx="329900" cy="1524000"/>
            </a:xfrm>
            <a:prstGeom prst="ellipse">
              <a:avLst/>
            </a:prstGeom>
            <a:solidFill>
              <a:srgbClr val="FF0000">
                <a:alpha val="40000"/>
              </a:srgbClr>
            </a:solidFill>
            <a:ln>
              <a:noFill/>
            </a:ln>
          </p:spPr>
          <p:txBody>
            <a:bodyPr lIns="91389" tIns="45682" rIns="91389" bIns="45682" anchor="ctr" anchorCtr="0">
              <a:noAutofit/>
            </a:bodyPr>
            <a:lstStyle/>
            <a:p>
              <a:pPr algn="ctr"/>
              <a:endParaRPr sz="1800">
                <a:solidFill>
                  <a:schemeClr val="lt1"/>
                </a:solidFill>
                <a:latin typeface="Calibri"/>
                <a:ea typeface="Calibri"/>
                <a:cs typeface="Calibri"/>
                <a:sym typeface="Calibri"/>
              </a:endParaRPr>
            </a:p>
          </p:txBody>
        </p:sp>
        <p:sp>
          <p:nvSpPr>
            <p:cNvPr id="10" name="Shape 334">
              <a:extLst>
                <a:ext uri="{FF2B5EF4-FFF2-40B4-BE49-F238E27FC236}">
                  <a16:creationId xmlns:a16="http://schemas.microsoft.com/office/drawing/2014/main" id="{FA979AEB-22CC-446B-B5E3-9EFCEA5413A0}"/>
                </a:ext>
              </a:extLst>
            </p:cNvPr>
            <p:cNvSpPr/>
            <p:nvPr/>
          </p:nvSpPr>
          <p:spPr>
            <a:xfrm rot="6347254">
              <a:off x="3609811" y="3597912"/>
              <a:ext cx="568176" cy="549974"/>
            </a:xfrm>
            <a:prstGeom prst="ellipse">
              <a:avLst/>
            </a:prstGeom>
            <a:solidFill>
              <a:srgbClr val="93C47D">
                <a:alpha val="53460"/>
              </a:srgbClr>
            </a:solidFill>
            <a:ln>
              <a:noFill/>
            </a:ln>
          </p:spPr>
          <p:txBody>
            <a:bodyPr lIns="91389" tIns="45682" rIns="91389" bIns="45682" anchor="ctr" anchorCtr="0">
              <a:noAutofit/>
            </a:bodyPr>
            <a:lstStyle/>
            <a:p>
              <a:pPr algn="ctr"/>
              <a:endParaRPr sz="1800">
                <a:solidFill>
                  <a:schemeClr val="lt1"/>
                </a:solidFill>
                <a:latin typeface="Calibri"/>
                <a:ea typeface="Calibri"/>
                <a:cs typeface="Calibri"/>
                <a:sym typeface="Calibri"/>
              </a:endParaRPr>
            </a:p>
          </p:txBody>
        </p:sp>
        <p:sp>
          <p:nvSpPr>
            <p:cNvPr id="11" name="Shape 334">
              <a:extLst>
                <a:ext uri="{FF2B5EF4-FFF2-40B4-BE49-F238E27FC236}">
                  <a16:creationId xmlns:a16="http://schemas.microsoft.com/office/drawing/2014/main" id="{135D2FAE-1823-4FE8-8694-8B734378B340}"/>
                </a:ext>
              </a:extLst>
            </p:cNvPr>
            <p:cNvSpPr/>
            <p:nvPr/>
          </p:nvSpPr>
          <p:spPr>
            <a:xfrm rot="4938285">
              <a:off x="2301669" y="3036381"/>
              <a:ext cx="568176" cy="607070"/>
            </a:xfrm>
            <a:prstGeom prst="ellipse">
              <a:avLst/>
            </a:prstGeom>
            <a:solidFill>
              <a:srgbClr val="FFC000">
                <a:alpha val="53460"/>
              </a:srgbClr>
            </a:solidFill>
            <a:ln>
              <a:noFill/>
            </a:ln>
          </p:spPr>
          <p:txBody>
            <a:bodyPr lIns="91389" tIns="45682" rIns="91389" bIns="45682" anchor="ctr" anchorCtr="0">
              <a:noAutofit/>
            </a:bodyPr>
            <a:lstStyle/>
            <a:p>
              <a:pPr algn="ctr"/>
              <a:endParaRPr sz="1800">
                <a:solidFill>
                  <a:schemeClr val="lt1"/>
                </a:solidFill>
                <a:latin typeface="Calibri"/>
                <a:ea typeface="Calibri"/>
                <a:cs typeface="Calibri"/>
                <a:sym typeface="Calibri"/>
              </a:endParaRPr>
            </a:p>
          </p:txBody>
        </p:sp>
        <p:sp>
          <p:nvSpPr>
            <p:cNvPr id="12" name="Shape 334">
              <a:extLst>
                <a:ext uri="{FF2B5EF4-FFF2-40B4-BE49-F238E27FC236}">
                  <a16:creationId xmlns:a16="http://schemas.microsoft.com/office/drawing/2014/main" id="{ED5DF628-129D-4762-802D-6A8E14868368}"/>
                </a:ext>
              </a:extLst>
            </p:cNvPr>
            <p:cNvSpPr/>
            <p:nvPr/>
          </p:nvSpPr>
          <p:spPr>
            <a:xfrm rot="5995837">
              <a:off x="3713628" y="3026141"/>
              <a:ext cx="568176" cy="607474"/>
            </a:xfrm>
            <a:prstGeom prst="ellipse">
              <a:avLst/>
            </a:prstGeom>
            <a:solidFill>
              <a:srgbClr val="FFC000">
                <a:alpha val="53460"/>
              </a:srgbClr>
            </a:solidFill>
            <a:ln>
              <a:noFill/>
            </a:ln>
          </p:spPr>
          <p:txBody>
            <a:bodyPr lIns="91389" tIns="45682" rIns="91389" bIns="45682" anchor="ctr" anchorCtr="0">
              <a:noAutofit/>
            </a:bodyPr>
            <a:lstStyle/>
            <a:p>
              <a:pPr algn="ctr"/>
              <a:endParaRPr sz="1800">
                <a:solidFill>
                  <a:schemeClr val="lt1"/>
                </a:solidFill>
                <a:latin typeface="Calibri"/>
                <a:ea typeface="Calibri"/>
                <a:cs typeface="Calibri"/>
                <a:sym typeface="Calibri"/>
              </a:endParaRPr>
            </a:p>
          </p:txBody>
        </p:sp>
        <p:sp>
          <p:nvSpPr>
            <p:cNvPr id="13" name="Shape 174">
              <a:extLst>
                <a:ext uri="{FF2B5EF4-FFF2-40B4-BE49-F238E27FC236}">
                  <a16:creationId xmlns:a16="http://schemas.microsoft.com/office/drawing/2014/main" id="{9CDAD6A3-3159-46E9-B3DE-746BC7C7B84E}"/>
                </a:ext>
              </a:extLst>
            </p:cNvPr>
            <p:cNvSpPr txBox="1"/>
            <p:nvPr/>
          </p:nvSpPr>
          <p:spPr>
            <a:xfrm>
              <a:off x="2622726" y="5361392"/>
              <a:ext cx="1473293" cy="345811"/>
            </a:xfrm>
            <a:prstGeom prst="rect">
              <a:avLst/>
            </a:prstGeom>
            <a:noFill/>
            <a:ln>
              <a:noFill/>
            </a:ln>
          </p:spPr>
          <p:txBody>
            <a:bodyPr lIns="91389" tIns="45682" rIns="91389" bIns="45682" anchor="t" anchorCtr="0">
              <a:noAutofit/>
            </a:bodyPr>
            <a:lstStyle/>
            <a:p>
              <a:pPr>
                <a:buSzPct val="25000"/>
              </a:pPr>
              <a:r>
                <a:rPr lang="en-US" sz="2400" b="1" dirty="0">
                  <a:solidFill>
                    <a:srgbClr val="6699FF"/>
                  </a:solidFill>
                  <a:latin typeface="Calibri"/>
                  <a:ea typeface="Calibri"/>
                  <a:cs typeface="Calibri"/>
                  <a:sym typeface="Calibri"/>
                </a:rPr>
                <a:t>Sweet</a:t>
              </a:r>
            </a:p>
          </p:txBody>
        </p:sp>
        <p:sp>
          <p:nvSpPr>
            <p:cNvPr id="14" name="Shape 174">
              <a:extLst>
                <a:ext uri="{FF2B5EF4-FFF2-40B4-BE49-F238E27FC236}">
                  <a16:creationId xmlns:a16="http://schemas.microsoft.com/office/drawing/2014/main" id="{3965F406-A166-4DAA-BC03-2452B222A54C}"/>
                </a:ext>
              </a:extLst>
            </p:cNvPr>
            <p:cNvSpPr txBox="1"/>
            <p:nvPr/>
          </p:nvSpPr>
          <p:spPr>
            <a:xfrm>
              <a:off x="371475" y="3989792"/>
              <a:ext cx="1197802" cy="345811"/>
            </a:xfrm>
            <a:prstGeom prst="rect">
              <a:avLst/>
            </a:prstGeom>
            <a:noFill/>
            <a:ln>
              <a:noFill/>
            </a:ln>
          </p:spPr>
          <p:txBody>
            <a:bodyPr lIns="91389" tIns="45682" rIns="91389" bIns="45682" anchor="t" anchorCtr="0">
              <a:noAutofit/>
            </a:bodyPr>
            <a:lstStyle/>
            <a:p>
              <a:pPr>
                <a:buSzPct val="25000"/>
              </a:pPr>
              <a:r>
                <a:rPr lang="en-US" sz="2400" b="1" dirty="0">
                  <a:solidFill>
                    <a:srgbClr val="92D050"/>
                  </a:solidFill>
                  <a:latin typeface="Calibri"/>
                  <a:ea typeface="Calibri"/>
                  <a:cs typeface="Calibri"/>
                  <a:sym typeface="Calibri"/>
                </a:rPr>
                <a:t>Salt</a:t>
              </a:r>
            </a:p>
          </p:txBody>
        </p:sp>
        <p:sp>
          <p:nvSpPr>
            <p:cNvPr id="15" name="Shape 174">
              <a:extLst>
                <a:ext uri="{FF2B5EF4-FFF2-40B4-BE49-F238E27FC236}">
                  <a16:creationId xmlns:a16="http://schemas.microsoft.com/office/drawing/2014/main" id="{D6827B44-AB1F-49F8-8306-C0659AB44769}"/>
                </a:ext>
              </a:extLst>
            </p:cNvPr>
            <p:cNvSpPr txBox="1"/>
            <p:nvPr/>
          </p:nvSpPr>
          <p:spPr>
            <a:xfrm>
              <a:off x="335354" y="3397898"/>
              <a:ext cx="1197802" cy="345811"/>
            </a:xfrm>
            <a:prstGeom prst="rect">
              <a:avLst/>
            </a:prstGeom>
            <a:noFill/>
            <a:ln>
              <a:noFill/>
            </a:ln>
          </p:spPr>
          <p:txBody>
            <a:bodyPr lIns="91389" tIns="45682" rIns="91389" bIns="45682" anchor="t" anchorCtr="0">
              <a:noAutofit/>
            </a:bodyPr>
            <a:lstStyle/>
            <a:p>
              <a:pPr>
                <a:buSzPct val="25000"/>
              </a:pPr>
              <a:r>
                <a:rPr lang="en-US" sz="2400" b="1" dirty="0">
                  <a:solidFill>
                    <a:srgbClr val="FFC000"/>
                  </a:solidFill>
                  <a:latin typeface="Calibri"/>
                  <a:ea typeface="Calibri"/>
                  <a:cs typeface="Calibri"/>
                  <a:sym typeface="Calibri"/>
                </a:rPr>
                <a:t>Sour</a:t>
              </a:r>
            </a:p>
          </p:txBody>
        </p:sp>
        <p:sp>
          <p:nvSpPr>
            <p:cNvPr id="16" name="Shape 174">
              <a:extLst>
                <a:ext uri="{FF2B5EF4-FFF2-40B4-BE49-F238E27FC236}">
                  <a16:creationId xmlns:a16="http://schemas.microsoft.com/office/drawing/2014/main" id="{2B176CF5-C4A8-4B99-A757-B1C705840030}"/>
                </a:ext>
              </a:extLst>
            </p:cNvPr>
            <p:cNvSpPr txBox="1"/>
            <p:nvPr/>
          </p:nvSpPr>
          <p:spPr>
            <a:xfrm>
              <a:off x="76200" y="2648409"/>
              <a:ext cx="1485585" cy="345811"/>
            </a:xfrm>
            <a:prstGeom prst="rect">
              <a:avLst/>
            </a:prstGeom>
            <a:noFill/>
            <a:ln>
              <a:noFill/>
            </a:ln>
          </p:spPr>
          <p:txBody>
            <a:bodyPr lIns="91389" tIns="45682" rIns="91389" bIns="45682" anchor="t" anchorCtr="0">
              <a:noAutofit/>
            </a:bodyPr>
            <a:lstStyle/>
            <a:p>
              <a:pPr>
                <a:buSzPct val="25000"/>
              </a:pPr>
              <a:r>
                <a:rPr lang="en-US" sz="2400" b="1" dirty="0">
                  <a:solidFill>
                    <a:schemeClr val="accent4">
                      <a:lumMod val="60000"/>
                      <a:lumOff val="40000"/>
                    </a:schemeClr>
                  </a:solidFill>
                  <a:latin typeface="Calibri"/>
                  <a:ea typeface="Calibri"/>
                  <a:cs typeface="Calibri"/>
                  <a:sym typeface="Calibri"/>
                </a:rPr>
                <a:t>Bitter</a:t>
              </a:r>
            </a:p>
          </p:txBody>
        </p:sp>
        <p:cxnSp>
          <p:nvCxnSpPr>
            <p:cNvPr id="17" name="Straight Arrow Connector 16">
              <a:extLst>
                <a:ext uri="{FF2B5EF4-FFF2-40B4-BE49-F238E27FC236}">
                  <a16:creationId xmlns:a16="http://schemas.microsoft.com/office/drawing/2014/main" id="{41F8AE30-1250-47C4-8C05-0154072FEA74}"/>
                </a:ext>
              </a:extLst>
            </p:cNvPr>
            <p:cNvCxnSpPr>
              <a:stCxn id="13" idx="0"/>
            </p:cNvCxnSpPr>
            <p:nvPr/>
          </p:nvCxnSpPr>
          <p:spPr>
            <a:xfrm flipH="1" flipV="1">
              <a:off x="3119437" y="4625824"/>
              <a:ext cx="239936" cy="735568"/>
            </a:xfrm>
            <a:prstGeom prst="straightConnector1">
              <a:avLst/>
            </a:prstGeom>
            <a:ln w="19050">
              <a:solidFill>
                <a:srgbClr val="83A2E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4AD0CBA-0B69-4DF5-B268-6B5A2C6EAC50}"/>
                </a:ext>
              </a:extLst>
            </p:cNvPr>
            <p:cNvCxnSpPr/>
            <p:nvPr/>
          </p:nvCxnSpPr>
          <p:spPr>
            <a:xfrm flipV="1">
              <a:off x="1025320" y="2752437"/>
              <a:ext cx="1448365" cy="80638"/>
            </a:xfrm>
            <a:prstGeom prst="straightConnector1">
              <a:avLst/>
            </a:prstGeom>
            <a:ln w="1905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6B023FF-9ADB-4312-A5CB-EBDF6805E336}"/>
                </a:ext>
              </a:extLst>
            </p:cNvPr>
            <p:cNvCxnSpPr/>
            <p:nvPr/>
          </p:nvCxnSpPr>
          <p:spPr>
            <a:xfrm flipV="1">
              <a:off x="1018370" y="3397898"/>
              <a:ext cx="1228545" cy="183272"/>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CAE084E-D211-4F84-A2FB-57A5F66AFD07}"/>
                </a:ext>
              </a:extLst>
            </p:cNvPr>
            <p:cNvCxnSpPr/>
            <p:nvPr/>
          </p:nvCxnSpPr>
          <p:spPr>
            <a:xfrm flipV="1">
              <a:off x="1003424" y="3985309"/>
              <a:ext cx="1324117" cy="167419"/>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1" name="Shape 195">
              <a:extLst>
                <a:ext uri="{FF2B5EF4-FFF2-40B4-BE49-F238E27FC236}">
                  <a16:creationId xmlns:a16="http://schemas.microsoft.com/office/drawing/2014/main" id="{77F30416-04BE-4A14-9F20-F88BA4A000EC}"/>
                </a:ext>
              </a:extLst>
            </p:cNvPr>
            <p:cNvSpPr txBox="1"/>
            <p:nvPr/>
          </p:nvSpPr>
          <p:spPr>
            <a:xfrm>
              <a:off x="-466844" y="4583636"/>
              <a:ext cx="2209800" cy="507827"/>
            </a:xfrm>
            <a:prstGeom prst="rect">
              <a:avLst/>
            </a:prstGeom>
            <a:noFill/>
            <a:ln>
              <a:noFill/>
            </a:ln>
          </p:spPr>
          <p:txBody>
            <a:bodyPr lIns="91389" tIns="45682" rIns="91389" bIns="45682" anchor="t" anchorCtr="0">
              <a:noAutofit/>
            </a:bodyPr>
            <a:lstStyle/>
            <a:p>
              <a:pPr>
                <a:buSzPct val="25000"/>
              </a:pPr>
              <a:r>
                <a:rPr lang="en-US" sz="1800" b="1" kern="1200" dirty="0">
                  <a:solidFill>
                    <a:srgbClr val="717171"/>
                  </a:solidFill>
                </a:rPr>
                <a:t>D. </a:t>
              </a:r>
              <a:r>
                <a:rPr lang="en-US" sz="1800" b="1" kern="1200" dirty="0" err="1">
                  <a:solidFill>
                    <a:srgbClr val="717171"/>
                  </a:solidFill>
                </a:rPr>
                <a:t>Hänig</a:t>
              </a:r>
              <a:r>
                <a:rPr lang="en-US" sz="1800" kern="1200" dirty="0">
                  <a:solidFill>
                    <a:srgbClr val="717171"/>
                  </a:solidFill>
                </a:rPr>
                <a:t> 1901 </a:t>
              </a:r>
              <a:endParaRPr lang="en-US" sz="1800" i="1" dirty="0">
                <a:solidFill>
                  <a:srgbClr val="717171"/>
                </a:solidFill>
                <a:latin typeface="Calibri"/>
                <a:ea typeface="Calibri"/>
                <a:cs typeface="Calibri"/>
                <a:sym typeface="Calibri"/>
              </a:endParaRPr>
            </a:p>
          </p:txBody>
        </p:sp>
      </p:grpSp>
      <p:grpSp>
        <p:nvGrpSpPr>
          <p:cNvPr id="34" name="Group 33">
            <a:extLst>
              <a:ext uri="{FF2B5EF4-FFF2-40B4-BE49-F238E27FC236}">
                <a16:creationId xmlns:a16="http://schemas.microsoft.com/office/drawing/2014/main" id="{4466B68E-FF43-4AAB-919B-B2E1FB1C7B02}"/>
              </a:ext>
            </a:extLst>
          </p:cNvPr>
          <p:cNvGrpSpPr/>
          <p:nvPr/>
        </p:nvGrpSpPr>
        <p:grpSpPr>
          <a:xfrm>
            <a:off x="1961992" y="759182"/>
            <a:ext cx="9289528" cy="5246422"/>
            <a:chOff x="2365915" y="564783"/>
            <a:chExt cx="9289528" cy="5246422"/>
          </a:xfrm>
        </p:grpSpPr>
        <p:pic>
          <p:nvPicPr>
            <p:cNvPr id="22" name="Picture 21">
              <a:extLst>
                <a:ext uri="{FF2B5EF4-FFF2-40B4-BE49-F238E27FC236}">
                  <a16:creationId xmlns:a16="http://schemas.microsoft.com/office/drawing/2014/main" id="{BE35EBB3-EE4A-4108-9196-126477BE8763}"/>
                </a:ext>
              </a:extLst>
            </p:cNvPr>
            <p:cNvPicPr>
              <a:picLocks noChangeAspect="1"/>
            </p:cNvPicPr>
            <p:nvPr/>
          </p:nvPicPr>
          <p:blipFill>
            <a:blip r:embed="rId4"/>
            <a:stretch>
              <a:fillRect/>
            </a:stretch>
          </p:blipFill>
          <p:spPr>
            <a:xfrm>
              <a:off x="7130888" y="564783"/>
              <a:ext cx="4524555" cy="5246422"/>
            </a:xfrm>
            <a:prstGeom prst="rect">
              <a:avLst/>
            </a:prstGeom>
            <a:ln>
              <a:solidFill>
                <a:srgbClr val="AC162C"/>
              </a:solidFill>
            </a:ln>
          </p:spPr>
        </p:pic>
        <p:grpSp>
          <p:nvGrpSpPr>
            <p:cNvPr id="33" name="Group 32">
              <a:extLst>
                <a:ext uri="{FF2B5EF4-FFF2-40B4-BE49-F238E27FC236}">
                  <a16:creationId xmlns:a16="http://schemas.microsoft.com/office/drawing/2014/main" id="{1FC2BECF-3B88-41DA-AEEA-8CA5E6C99E92}"/>
                </a:ext>
              </a:extLst>
            </p:cNvPr>
            <p:cNvGrpSpPr/>
            <p:nvPr/>
          </p:nvGrpSpPr>
          <p:grpSpPr>
            <a:xfrm>
              <a:off x="2365915" y="1220728"/>
              <a:ext cx="4162582" cy="4050268"/>
              <a:chOff x="2365915" y="1220728"/>
              <a:chExt cx="4162582" cy="4050268"/>
            </a:xfrm>
          </p:grpSpPr>
          <p:sp>
            <p:nvSpPr>
              <p:cNvPr id="30" name="Oval 29">
                <a:extLst>
                  <a:ext uri="{FF2B5EF4-FFF2-40B4-BE49-F238E27FC236}">
                    <a16:creationId xmlns:a16="http://schemas.microsoft.com/office/drawing/2014/main" id="{57AA5B8E-6DCB-486E-8534-D285B7C3884E}"/>
                  </a:ext>
                </a:extLst>
              </p:cNvPr>
              <p:cNvSpPr/>
              <p:nvPr/>
            </p:nvSpPr>
            <p:spPr>
              <a:xfrm>
                <a:off x="2365915" y="1220728"/>
                <a:ext cx="4162582" cy="4050268"/>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F290997F-2F0A-4643-8041-8365A9D23078}"/>
                  </a:ext>
                </a:extLst>
              </p:cNvPr>
              <p:cNvCxnSpPr>
                <a:stCxn id="30" idx="1"/>
                <a:endCxn id="30" idx="5"/>
              </p:cNvCxnSpPr>
              <p:nvPr/>
            </p:nvCxnSpPr>
            <p:spPr>
              <a:xfrm>
                <a:off x="2975511" y="1813876"/>
                <a:ext cx="2943390" cy="2863972"/>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35" name="Rectangle 34">
            <a:extLst>
              <a:ext uri="{FF2B5EF4-FFF2-40B4-BE49-F238E27FC236}">
                <a16:creationId xmlns:a16="http://schemas.microsoft.com/office/drawing/2014/main" id="{DDA67755-5B6E-46E5-B3F4-7C0152A1DC43}"/>
              </a:ext>
            </a:extLst>
          </p:cNvPr>
          <p:cNvSpPr/>
          <p:nvPr/>
        </p:nvSpPr>
        <p:spPr>
          <a:xfrm>
            <a:off x="3728756" y="6075484"/>
            <a:ext cx="7881717" cy="584775"/>
          </a:xfrm>
          <a:prstGeom prst="rect">
            <a:avLst/>
          </a:prstGeom>
        </p:spPr>
        <p:txBody>
          <a:bodyPr wrap="square">
            <a:spAutoFit/>
          </a:bodyPr>
          <a:lstStyle/>
          <a:p>
            <a:r>
              <a:rPr lang="en-US" sz="1600" dirty="0"/>
              <a:t>https://www.smithsonianmag.com/science-nature/neat-and-tidy-map-tastes-tongue-you-learned-school-all-wrong-180963407/</a:t>
            </a:r>
          </a:p>
        </p:txBody>
      </p:sp>
    </p:spTree>
    <p:extLst>
      <p:ext uri="{BB962C8B-B14F-4D97-AF65-F5344CB8AC3E}">
        <p14:creationId xmlns:p14="http://schemas.microsoft.com/office/powerpoint/2010/main" val="255163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1D66-D179-4E7A-B1FA-7F3FFFAFCFD6}"/>
              </a:ext>
            </a:extLst>
          </p:cNvPr>
          <p:cNvSpPr>
            <a:spLocks noGrp="1"/>
          </p:cNvSpPr>
          <p:nvPr>
            <p:ph type="title"/>
          </p:nvPr>
        </p:nvSpPr>
        <p:spPr/>
        <p:txBody>
          <a:bodyPr>
            <a:normAutofit/>
          </a:bodyPr>
          <a:lstStyle/>
          <a:p>
            <a:r>
              <a:rPr lang="en-US" sz="3200" dirty="0"/>
              <a:t>Taste –Anatomy of Gustation</a:t>
            </a:r>
          </a:p>
        </p:txBody>
      </p:sp>
      <p:sp>
        <p:nvSpPr>
          <p:cNvPr id="5" name="Rectangle 3">
            <a:extLst>
              <a:ext uri="{FF2B5EF4-FFF2-40B4-BE49-F238E27FC236}">
                <a16:creationId xmlns:a16="http://schemas.microsoft.com/office/drawing/2014/main" id="{B22F44B3-FEDE-482A-B73A-1AA49E46E146}"/>
              </a:ext>
            </a:extLst>
          </p:cNvPr>
          <p:cNvSpPr txBox="1">
            <a:spLocks noChangeArrowheads="1"/>
          </p:cNvSpPr>
          <p:nvPr/>
        </p:nvSpPr>
        <p:spPr>
          <a:xfrm>
            <a:off x="1072084" y="1290074"/>
            <a:ext cx="8229600" cy="45259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80000"/>
              </a:lnSpc>
            </a:pPr>
            <a:r>
              <a:rPr lang="en-US" sz="2000" dirty="0">
                <a:cs typeface="Arial" pitchFamily="34" charset="0"/>
              </a:rPr>
              <a:t>Circumvallate </a:t>
            </a:r>
          </a:p>
          <a:p>
            <a:pPr lvl="2">
              <a:lnSpc>
                <a:spcPct val="80000"/>
              </a:lnSpc>
            </a:pPr>
            <a:r>
              <a:rPr lang="en-US" sz="1800" dirty="0">
                <a:cs typeface="Arial" pitchFamily="34" charset="0"/>
              </a:rPr>
              <a:t>Ringed circle </a:t>
            </a:r>
          </a:p>
          <a:p>
            <a:pPr lvl="2">
              <a:lnSpc>
                <a:spcPct val="80000"/>
              </a:lnSpc>
            </a:pPr>
            <a:r>
              <a:rPr lang="en-US" sz="1800" dirty="0">
                <a:cs typeface="Arial" pitchFamily="34" charset="0"/>
              </a:rPr>
              <a:t>8-14,V-shape in back </a:t>
            </a:r>
          </a:p>
          <a:p>
            <a:pPr lvl="2">
              <a:lnSpc>
                <a:spcPct val="80000"/>
              </a:lnSpc>
            </a:pPr>
            <a:r>
              <a:rPr lang="en-US" sz="1800" dirty="0">
                <a:cs typeface="Arial" pitchFamily="34" charset="0"/>
              </a:rPr>
              <a:t>48% of total taste buds</a:t>
            </a:r>
          </a:p>
          <a:p>
            <a:pPr lvl="1">
              <a:lnSpc>
                <a:spcPct val="80000"/>
              </a:lnSpc>
            </a:pPr>
            <a:r>
              <a:rPr lang="en-US" sz="2000" dirty="0"/>
              <a:t>Filiform – </a:t>
            </a:r>
          </a:p>
          <a:p>
            <a:pPr lvl="2">
              <a:lnSpc>
                <a:spcPct val="80000"/>
              </a:lnSpc>
            </a:pPr>
            <a:r>
              <a:rPr lang="en-US" sz="1800" dirty="0"/>
              <a:t>Void of  taste buds</a:t>
            </a:r>
          </a:p>
          <a:p>
            <a:pPr lvl="2">
              <a:lnSpc>
                <a:spcPct val="80000"/>
              </a:lnSpc>
            </a:pPr>
            <a:r>
              <a:rPr lang="en-US" sz="1800" dirty="0"/>
              <a:t>Tactile response </a:t>
            </a:r>
          </a:p>
          <a:p>
            <a:pPr lvl="1">
              <a:lnSpc>
                <a:spcPct val="80000"/>
              </a:lnSpc>
            </a:pPr>
            <a:r>
              <a:rPr lang="en-US" sz="2000" dirty="0"/>
              <a:t>Fungiform </a:t>
            </a:r>
          </a:p>
          <a:p>
            <a:pPr lvl="2">
              <a:lnSpc>
                <a:spcPct val="80000"/>
              </a:lnSpc>
            </a:pPr>
            <a:r>
              <a:rPr lang="en-US" sz="1800" dirty="0"/>
              <a:t>Mostly at tip</a:t>
            </a:r>
          </a:p>
          <a:p>
            <a:pPr lvl="2">
              <a:lnSpc>
                <a:spcPct val="80000"/>
              </a:lnSpc>
            </a:pPr>
            <a:r>
              <a:rPr lang="en-US" sz="1800" dirty="0"/>
              <a:t>18% of total taste buds </a:t>
            </a:r>
          </a:p>
          <a:p>
            <a:pPr lvl="1">
              <a:lnSpc>
                <a:spcPct val="80000"/>
              </a:lnSpc>
            </a:pPr>
            <a:r>
              <a:rPr lang="en-US" sz="2000" dirty="0"/>
              <a:t>Foliate </a:t>
            </a:r>
          </a:p>
          <a:p>
            <a:pPr lvl="2">
              <a:lnSpc>
                <a:spcPct val="80000"/>
              </a:lnSpc>
            </a:pPr>
            <a:r>
              <a:rPr lang="en-US" sz="1800" dirty="0"/>
              <a:t>Located at posterior</a:t>
            </a:r>
          </a:p>
          <a:p>
            <a:pPr lvl="2">
              <a:lnSpc>
                <a:spcPct val="80000"/>
              </a:lnSpc>
            </a:pPr>
            <a:r>
              <a:rPr lang="en-US" sz="1800" dirty="0"/>
              <a:t>20 ridges and 600 taste buds per side</a:t>
            </a:r>
          </a:p>
          <a:p>
            <a:pPr lvl="2">
              <a:lnSpc>
                <a:spcPct val="80000"/>
              </a:lnSpc>
            </a:pPr>
            <a:r>
              <a:rPr lang="en-US" sz="1800" dirty="0"/>
              <a:t>34% of total taste buds</a:t>
            </a:r>
          </a:p>
          <a:p>
            <a:pPr lvl="1">
              <a:lnSpc>
                <a:spcPct val="80000"/>
              </a:lnSpc>
            </a:pPr>
            <a:endParaRPr lang="en-US" sz="1600" dirty="0"/>
          </a:p>
        </p:txBody>
      </p:sp>
      <p:pic>
        <p:nvPicPr>
          <p:cNvPr id="6" name="Picture 2">
            <a:extLst>
              <a:ext uri="{FF2B5EF4-FFF2-40B4-BE49-F238E27FC236}">
                <a16:creationId xmlns:a16="http://schemas.microsoft.com/office/drawing/2014/main" id="{6F091DEE-3450-4F20-9027-4E8DB141C0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 t="387" r="35" b="141"/>
          <a:stretch/>
        </p:blipFill>
        <p:spPr bwMode="auto">
          <a:xfrm>
            <a:off x="6404674" y="1290074"/>
            <a:ext cx="5061986" cy="4899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hape 158">
            <a:extLst>
              <a:ext uri="{FF2B5EF4-FFF2-40B4-BE49-F238E27FC236}">
                <a16:creationId xmlns:a16="http://schemas.microsoft.com/office/drawing/2014/main" id="{CFB9D198-0594-4C1A-BCBA-854D768A14BE}"/>
              </a:ext>
            </a:extLst>
          </p:cNvPr>
          <p:cNvSpPr txBox="1"/>
          <p:nvPr/>
        </p:nvSpPr>
        <p:spPr>
          <a:xfrm>
            <a:off x="2783276" y="6442566"/>
            <a:ext cx="3341298" cy="276998"/>
          </a:xfrm>
          <a:prstGeom prst="rect">
            <a:avLst/>
          </a:prstGeom>
          <a:noFill/>
          <a:ln>
            <a:noFill/>
          </a:ln>
        </p:spPr>
        <p:txBody>
          <a:bodyPr lIns="91389" tIns="45682" rIns="91389" bIns="45682" anchor="t" anchorCtr="0">
            <a:noAutofit/>
          </a:bodyPr>
          <a:lstStyle/>
          <a:p>
            <a:pPr algn="ctr">
              <a:buSzPct val="25000"/>
            </a:pPr>
            <a:r>
              <a:rPr lang="en-GB" altLang="en-US" sz="1050" dirty="0">
                <a:solidFill>
                  <a:srgbClr val="717171"/>
                </a:solidFill>
                <a:latin typeface="Arial" charset="0"/>
                <a:ea typeface="msgothic" charset="0"/>
                <a:cs typeface="msgothic" charset="0"/>
              </a:rPr>
              <a:t>(</a:t>
            </a:r>
            <a:r>
              <a:rPr lang="en-GB" altLang="en-US" sz="1050" kern="1200" dirty="0">
                <a:solidFill>
                  <a:srgbClr val="717171"/>
                </a:solidFill>
                <a:latin typeface="Arial" charset="0"/>
                <a:ea typeface="msgothic" charset="0"/>
              </a:rPr>
              <a:t>Trivedi</a:t>
            </a:r>
            <a:r>
              <a:rPr lang="en-GB" altLang="en-US" sz="1050" kern="1200" dirty="0">
                <a:solidFill>
                  <a:srgbClr val="717171"/>
                </a:solidFill>
                <a:latin typeface="Arial" charset="0"/>
              </a:rPr>
              <a:t>, 2012; Martin Harvey/Getty Images</a:t>
            </a:r>
            <a:r>
              <a:rPr lang="en-GB" altLang="en-US" sz="1050" dirty="0">
                <a:solidFill>
                  <a:srgbClr val="717171"/>
                </a:solidFill>
                <a:latin typeface="Arial" charset="0"/>
                <a:ea typeface="msgothic" charset="0"/>
                <a:cs typeface="msgothic" charset="0"/>
              </a:rPr>
              <a:t>)</a:t>
            </a:r>
            <a:endParaRPr lang="en-US" sz="1050" dirty="0">
              <a:solidFill>
                <a:srgbClr val="717171"/>
              </a:solidFill>
              <a:ea typeface="Calibri"/>
              <a:cs typeface="Calibri"/>
              <a:sym typeface="Calibri"/>
            </a:endParaRPr>
          </a:p>
        </p:txBody>
      </p:sp>
    </p:spTree>
    <p:extLst>
      <p:ext uri="{BB962C8B-B14F-4D97-AF65-F5344CB8AC3E}">
        <p14:creationId xmlns:p14="http://schemas.microsoft.com/office/powerpoint/2010/main" val="221907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https://s-media-cache-ak0.pinimg.com/736x/c3/54/52/c35452114fd6afd6ca04f7e8d7db54e8.jpg">
            <a:extLst>
              <a:ext uri="{FF2B5EF4-FFF2-40B4-BE49-F238E27FC236}">
                <a16:creationId xmlns:a16="http://schemas.microsoft.com/office/drawing/2014/main" id="{0A1CAE78-C8D1-4BAC-A2E7-7C361E184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267"/>
          <a:stretch/>
        </p:blipFill>
        <p:spPr bwMode="auto">
          <a:xfrm>
            <a:off x="4070176" y="2940000"/>
            <a:ext cx="3944267" cy="3871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9378EF-C17E-44D0-9D76-920BC2CBB79D}"/>
              </a:ext>
            </a:extLst>
          </p:cNvPr>
          <p:cNvSpPr>
            <a:spLocks noGrp="1"/>
          </p:cNvSpPr>
          <p:nvPr>
            <p:ph type="title"/>
          </p:nvPr>
        </p:nvSpPr>
        <p:spPr>
          <a:xfrm>
            <a:off x="-1" y="431801"/>
            <a:ext cx="6124575" cy="758824"/>
          </a:xfrm>
        </p:spPr>
        <p:txBody>
          <a:bodyPr>
            <a:normAutofit/>
          </a:bodyPr>
          <a:lstStyle/>
          <a:p>
            <a:r>
              <a:rPr lang="en-US" sz="3600" dirty="0"/>
              <a:t>Visual Impact</a:t>
            </a:r>
          </a:p>
        </p:txBody>
      </p:sp>
      <p:pic>
        <p:nvPicPr>
          <p:cNvPr id="4" name="Picture 6" descr="http://www.sellingtothemasses.com/wp-content/uploads/2013/10/ezsquirt.jpg">
            <a:extLst>
              <a:ext uri="{FF2B5EF4-FFF2-40B4-BE49-F238E27FC236}">
                <a16:creationId xmlns:a16="http://schemas.microsoft.com/office/drawing/2014/main" id="{E5EECC93-E03F-4023-893C-ED51BF150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838" y="1295400"/>
            <a:ext cx="2790825" cy="426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survivingcollege.com/wp-content/uploads/2013/08/EZ-Squirt-Colored-Ketchup-Green-and-Purple-Ketchup-2.jpg">
            <a:extLst>
              <a:ext uri="{FF2B5EF4-FFF2-40B4-BE49-F238E27FC236}">
                <a16:creationId xmlns:a16="http://schemas.microsoft.com/office/drawing/2014/main" id="{8D75330B-5775-4827-833D-C10C0F6946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00" r="10000"/>
          <a:stretch/>
        </p:blipFill>
        <p:spPr bwMode="auto">
          <a:xfrm>
            <a:off x="8123469" y="3055936"/>
            <a:ext cx="29337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lack buns mcdonalds">
            <a:extLst>
              <a:ext uri="{FF2B5EF4-FFF2-40B4-BE49-F238E27FC236}">
                <a16:creationId xmlns:a16="http://schemas.microsoft.com/office/drawing/2014/main" id="{6DA52ECE-C570-4755-9FEA-0972D28548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2067" y="0"/>
            <a:ext cx="3417337" cy="302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64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BBDD7-92BD-4F17-8900-4AEECAAC2EAA}"/>
              </a:ext>
            </a:extLst>
          </p:cNvPr>
          <p:cNvSpPr>
            <a:spLocks noGrp="1"/>
          </p:cNvSpPr>
          <p:nvPr>
            <p:ph type="title"/>
          </p:nvPr>
        </p:nvSpPr>
        <p:spPr/>
        <p:txBody>
          <a:bodyPr>
            <a:normAutofit/>
          </a:bodyPr>
          <a:lstStyle/>
          <a:p>
            <a:r>
              <a:rPr lang="en-US" sz="3600" dirty="0"/>
              <a:t>Food Science &amp; NGSS</a:t>
            </a:r>
          </a:p>
        </p:txBody>
      </p:sp>
      <p:pic>
        <p:nvPicPr>
          <p:cNvPr id="5" name="Picture 4">
            <a:extLst>
              <a:ext uri="{FF2B5EF4-FFF2-40B4-BE49-F238E27FC236}">
                <a16:creationId xmlns:a16="http://schemas.microsoft.com/office/drawing/2014/main" id="{611FE571-01D1-4041-9050-6FC18BF2C91C}"/>
              </a:ext>
            </a:extLst>
          </p:cNvPr>
          <p:cNvPicPr>
            <a:picLocks noChangeAspect="1"/>
          </p:cNvPicPr>
          <p:nvPr/>
        </p:nvPicPr>
        <p:blipFill rotWithShape="1">
          <a:blip r:embed="rId3"/>
          <a:srcRect l="34943" t="25994" r="26667" b="12963"/>
          <a:stretch/>
        </p:blipFill>
        <p:spPr>
          <a:xfrm>
            <a:off x="4963379" y="1254316"/>
            <a:ext cx="3876351" cy="3467100"/>
          </a:xfrm>
          <a:prstGeom prst="rect">
            <a:avLst/>
          </a:prstGeom>
          <a:ln w="12700">
            <a:solidFill>
              <a:schemeClr val="tx1"/>
            </a:solidFill>
          </a:ln>
        </p:spPr>
      </p:pic>
      <p:sp>
        <p:nvSpPr>
          <p:cNvPr id="6" name="TextBox 5">
            <a:extLst>
              <a:ext uri="{FF2B5EF4-FFF2-40B4-BE49-F238E27FC236}">
                <a16:creationId xmlns:a16="http://schemas.microsoft.com/office/drawing/2014/main" id="{0E05C0A8-FA52-4EDC-B4A4-A3A4DBE19108}"/>
              </a:ext>
            </a:extLst>
          </p:cNvPr>
          <p:cNvSpPr txBox="1"/>
          <p:nvPr/>
        </p:nvSpPr>
        <p:spPr>
          <a:xfrm>
            <a:off x="8854232" y="3441271"/>
            <a:ext cx="2776676" cy="830997"/>
          </a:xfrm>
          <a:prstGeom prst="rect">
            <a:avLst/>
          </a:prstGeom>
          <a:noFill/>
        </p:spPr>
        <p:txBody>
          <a:bodyPr wrap="square" rtlCol="0">
            <a:spAutoFit/>
          </a:bodyPr>
          <a:lstStyle/>
          <a:p>
            <a:r>
              <a:rPr lang="en-US" sz="2400" dirty="0">
                <a:solidFill>
                  <a:srgbClr val="FF6B0A"/>
                </a:solidFill>
              </a:rPr>
              <a:t>NGSS: Disciplinary Core Ideas</a:t>
            </a:r>
          </a:p>
        </p:txBody>
      </p:sp>
      <p:pic>
        <p:nvPicPr>
          <p:cNvPr id="4" name="Picture 3">
            <a:extLst>
              <a:ext uri="{FF2B5EF4-FFF2-40B4-BE49-F238E27FC236}">
                <a16:creationId xmlns:a16="http://schemas.microsoft.com/office/drawing/2014/main" id="{D1CE3E2A-2C1D-446B-9947-F7230557D99C}"/>
              </a:ext>
            </a:extLst>
          </p:cNvPr>
          <p:cNvPicPr>
            <a:picLocks noChangeAspect="1"/>
          </p:cNvPicPr>
          <p:nvPr/>
        </p:nvPicPr>
        <p:blipFill rotWithShape="1">
          <a:blip r:embed="rId4"/>
          <a:srcRect l="25833" t="8519" r="38333" b="26296"/>
          <a:stretch/>
        </p:blipFill>
        <p:spPr>
          <a:xfrm>
            <a:off x="1017796" y="1254316"/>
            <a:ext cx="3743874" cy="3830941"/>
          </a:xfrm>
          <a:prstGeom prst="rect">
            <a:avLst/>
          </a:prstGeom>
          <a:ln w="12700">
            <a:solidFill>
              <a:schemeClr val="tx1"/>
            </a:solidFill>
          </a:ln>
        </p:spPr>
      </p:pic>
      <p:pic>
        <p:nvPicPr>
          <p:cNvPr id="8" name="Picture 7">
            <a:extLst>
              <a:ext uri="{FF2B5EF4-FFF2-40B4-BE49-F238E27FC236}">
                <a16:creationId xmlns:a16="http://schemas.microsoft.com/office/drawing/2014/main" id="{FD7412D3-B24D-4F09-A06E-C7F221786B89}"/>
              </a:ext>
            </a:extLst>
          </p:cNvPr>
          <p:cNvPicPr>
            <a:picLocks noChangeAspect="1"/>
          </p:cNvPicPr>
          <p:nvPr/>
        </p:nvPicPr>
        <p:blipFill rotWithShape="1">
          <a:blip r:embed="rId5"/>
          <a:srcRect l="19167" t="17674" r="30833" b="24815"/>
          <a:stretch/>
        </p:blipFill>
        <p:spPr>
          <a:xfrm>
            <a:off x="7418381" y="3852034"/>
            <a:ext cx="4401587" cy="2847828"/>
          </a:xfrm>
          <a:prstGeom prst="rect">
            <a:avLst/>
          </a:prstGeom>
          <a:ln>
            <a:solidFill>
              <a:schemeClr val="tx1"/>
            </a:solidFill>
          </a:ln>
        </p:spPr>
      </p:pic>
      <p:pic>
        <p:nvPicPr>
          <p:cNvPr id="1026" name="Picture 2" descr="Image result for next generation science standards">
            <a:extLst>
              <a:ext uri="{FF2B5EF4-FFF2-40B4-BE49-F238E27FC236}">
                <a16:creationId xmlns:a16="http://schemas.microsoft.com/office/drawing/2014/main" id="{F867D52D-97F3-42E0-A104-0C85FEDB03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193" y="2107771"/>
            <a:ext cx="2771775"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401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2F96-049F-41D1-80FE-3E42993B734E}"/>
              </a:ext>
            </a:extLst>
          </p:cNvPr>
          <p:cNvSpPr>
            <a:spLocks noGrp="1"/>
          </p:cNvSpPr>
          <p:nvPr>
            <p:ph type="title"/>
          </p:nvPr>
        </p:nvSpPr>
        <p:spPr/>
        <p:txBody>
          <a:bodyPr>
            <a:normAutofit fontScale="90000"/>
          </a:bodyPr>
          <a:lstStyle/>
          <a:p>
            <a:r>
              <a:rPr lang="en-US" dirty="0"/>
              <a:t>Which has more chemicals?</a:t>
            </a:r>
          </a:p>
        </p:txBody>
      </p:sp>
      <p:grpSp>
        <p:nvGrpSpPr>
          <p:cNvPr id="4" name="Group 3">
            <a:extLst>
              <a:ext uri="{FF2B5EF4-FFF2-40B4-BE49-F238E27FC236}">
                <a16:creationId xmlns:a16="http://schemas.microsoft.com/office/drawing/2014/main" id="{2A0F09C9-8854-4229-8302-7B19A32E97DB}"/>
              </a:ext>
            </a:extLst>
          </p:cNvPr>
          <p:cNvGrpSpPr/>
          <p:nvPr/>
        </p:nvGrpSpPr>
        <p:grpSpPr>
          <a:xfrm>
            <a:off x="3657600" y="1444462"/>
            <a:ext cx="4639235" cy="4189856"/>
            <a:chOff x="8839200" y="1440290"/>
            <a:chExt cx="4800600" cy="4343400"/>
          </a:xfrm>
        </p:grpSpPr>
        <p:sp>
          <p:nvSpPr>
            <p:cNvPr id="5" name="Rectangle 4">
              <a:extLst>
                <a:ext uri="{FF2B5EF4-FFF2-40B4-BE49-F238E27FC236}">
                  <a16:creationId xmlns:a16="http://schemas.microsoft.com/office/drawing/2014/main" id="{E5D2D84E-5C98-49B8-9C85-ADD29F66AE44}"/>
                </a:ext>
              </a:extLst>
            </p:cNvPr>
            <p:cNvSpPr/>
            <p:nvPr/>
          </p:nvSpPr>
          <p:spPr bwMode="auto">
            <a:xfrm>
              <a:off x="8839200" y="1440290"/>
              <a:ext cx="4800600" cy="4343400"/>
            </a:xfrm>
            <a:prstGeom prst="rect">
              <a:avLst/>
            </a:prstGeom>
            <a:solidFill>
              <a:schemeClr val="bg1"/>
            </a:solidFill>
            <a:ln w="28575" cap="flat" cmpd="sng" algn="ctr">
              <a:solidFill>
                <a:srgbClr val="008DD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6" name="Picture 2" descr="C:\Users\KSudler\Pictures\STOCK photos\Green apple silo.jpg">
              <a:extLst>
                <a:ext uri="{FF2B5EF4-FFF2-40B4-BE49-F238E27FC236}">
                  <a16:creationId xmlns:a16="http://schemas.microsoft.com/office/drawing/2014/main" id="{65AF9CF9-376E-415D-A599-2CB7DD3B35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30" t="26242" r="9800" b="15099"/>
            <a:stretch/>
          </p:blipFill>
          <p:spPr bwMode="auto">
            <a:xfrm flipH="1">
              <a:off x="8991600" y="1550778"/>
              <a:ext cx="1963057" cy="22062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56B2F3E-47B3-4364-93F0-DB6A0A3208E4}"/>
                </a:ext>
              </a:extLst>
            </p:cNvPr>
            <p:cNvSpPr txBox="1"/>
            <p:nvPr/>
          </p:nvSpPr>
          <p:spPr>
            <a:xfrm>
              <a:off x="10983686" y="2840298"/>
              <a:ext cx="1676400" cy="769441"/>
            </a:xfrm>
            <a:prstGeom prst="rect">
              <a:avLst/>
            </a:prstGeom>
            <a:noFill/>
          </p:spPr>
          <p:txBody>
            <a:bodyPr wrap="square" rtlCol="0">
              <a:spAutoFit/>
            </a:bodyPr>
            <a:lstStyle/>
            <a:p>
              <a:r>
                <a:rPr lang="en-US" sz="4400" b="1" dirty="0"/>
                <a:t>OR</a:t>
              </a:r>
            </a:p>
          </p:txBody>
        </p:sp>
        <p:pic>
          <p:nvPicPr>
            <p:cNvPr id="8" name="Picture 4" descr="http://www.candywarehouse.com/assets/item/regular/Jolly-Rancher-Apple-Hard-Candy-icon-125767-im.jpg">
              <a:extLst>
                <a:ext uri="{FF2B5EF4-FFF2-40B4-BE49-F238E27FC236}">
                  <a16:creationId xmlns:a16="http://schemas.microsoft.com/office/drawing/2014/main" id="{A55CF5E0-798B-4998-8871-FADA3CBBF9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73" b="10434"/>
            <a:stretch/>
          </p:blipFill>
          <p:spPr bwMode="auto">
            <a:xfrm>
              <a:off x="10668000" y="3572329"/>
              <a:ext cx="2847975" cy="209005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0C33F4FE-049A-4ACB-9DA1-C79B63032C0B}"/>
              </a:ext>
            </a:extLst>
          </p:cNvPr>
          <p:cNvSpPr/>
          <p:nvPr/>
        </p:nvSpPr>
        <p:spPr>
          <a:xfrm>
            <a:off x="1903346" y="5735940"/>
            <a:ext cx="8442456" cy="1077218"/>
          </a:xfrm>
          <a:prstGeom prst="rect">
            <a:avLst/>
          </a:prstGeom>
        </p:spPr>
        <p:txBody>
          <a:bodyPr wrap="square">
            <a:spAutoFit/>
          </a:bodyPr>
          <a:lstStyle/>
          <a:p>
            <a:pPr algn="ctr"/>
            <a:r>
              <a:rPr lang="en-US" sz="1600" dirty="0"/>
              <a:t>Espino-Díaz, Miguel et al. “Biochemistry of Apple Aroma: A Review.”   </a:t>
            </a:r>
            <a:r>
              <a:rPr lang="en-US" sz="1600" i="1" dirty="0"/>
              <a:t>Food Technology and Biotechnology</a:t>
            </a:r>
            <a:r>
              <a:rPr lang="en-US" sz="1600" dirty="0"/>
              <a:t> 54.4 (2016): 375–397. </a:t>
            </a:r>
            <a:r>
              <a:rPr lang="en-US" sz="1600" i="1" dirty="0"/>
              <a:t>PMC</a:t>
            </a:r>
            <a:r>
              <a:rPr lang="en-US" sz="1600" dirty="0"/>
              <a:t>. Web. 19 Feb. 2018.</a:t>
            </a:r>
          </a:p>
          <a:p>
            <a:pPr algn="ctr"/>
            <a:r>
              <a:rPr lang="en-US" sz="1600" dirty="0">
                <a:hlinkClick r:id="rId5"/>
              </a:rPr>
              <a:t>https://www.ncbi.nlm.nih.gov/pmc/articles/PMC5253989/</a:t>
            </a:r>
            <a:endParaRPr lang="en-US" sz="1600" dirty="0"/>
          </a:p>
          <a:p>
            <a:pPr algn="ctr"/>
            <a:endParaRPr lang="en-US" sz="1600" dirty="0"/>
          </a:p>
        </p:txBody>
      </p:sp>
    </p:spTree>
    <p:extLst>
      <p:ext uri="{BB962C8B-B14F-4D97-AF65-F5344CB8AC3E}">
        <p14:creationId xmlns:p14="http://schemas.microsoft.com/office/powerpoint/2010/main" val="22729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7623-15C1-423B-B08B-B7204598AD0F}"/>
              </a:ext>
            </a:extLst>
          </p:cNvPr>
          <p:cNvSpPr>
            <a:spLocks noGrp="1"/>
          </p:cNvSpPr>
          <p:nvPr>
            <p:ph type="title"/>
          </p:nvPr>
        </p:nvSpPr>
        <p:spPr>
          <a:xfrm>
            <a:off x="-1" y="431801"/>
            <a:ext cx="7391401" cy="758824"/>
          </a:xfrm>
        </p:spPr>
        <p:txBody>
          <a:bodyPr>
            <a:noAutofit/>
          </a:bodyPr>
          <a:lstStyle/>
          <a:p>
            <a:r>
              <a:rPr lang="en-US" sz="3200" dirty="0"/>
              <a:t>Natural Product- Chemical Ingredients</a:t>
            </a:r>
          </a:p>
        </p:txBody>
      </p:sp>
      <p:pic>
        <p:nvPicPr>
          <p:cNvPr id="4" name="Picture 2">
            <a:extLst>
              <a:ext uri="{FF2B5EF4-FFF2-40B4-BE49-F238E27FC236}">
                <a16:creationId xmlns:a16="http://schemas.microsoft.com/office/drawing/2014/main" id="{9841682B-6EDD-4228-9F9D-DBE4DEB4BC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04" t="41887" r="12201" b="12479"/>
          <a:stretch/>
        </p:blipFill>
        <p:spPr bwMode="auto">
          <a:xfrm>
            <a:off x="5704661" y="1082351"/>
            <a:ext cx="6178058" cy="51907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a:extLst>
              <a:ext uri="{FF2B5EF4-FFF2-40B4-BE49-F238E27FC236}">
                <a16:creationId xmlns:a16="http://schemas.microsoft.com/office/drawing/2014/main" id="{18FF2ECE-B1CC-4E4D-BBD8-8F777B25AE7B}"/>
              </a:ext>
            </a:extLst>
          </p:cNvPr>
          <p:cNvSpPr/>
          <p:nvPr/>
        </p:nvSpPr>
        <p:spPr>
          <a:xfrm rot="19934339">
            <a:off x="248209" y="2784564"/>
            <a:ext cx="5407026" cy="923330"/>
          </a:xfrm>
          <a:prstGeom prst="rect">
            <a:avLst/>
          </a:prstGeom>
        </p:spPr>
        <p:txBody>
          <a:bodyPr wrap="square">
            <a:spAutoFit/>
          </a:bodyPr>
          <a:lstStyle/>
          <a:p>
            <a:r>
              <a:rPr lang="en-US" dirty="0">
                <a:solidFill>
                  <a:srgbClr val="000000"/>
                </a:solidFill>
                <a:latin typeface="Arial" panose="020B0604020202020204" pitchFamily="34" charset="0"/>
                <a:cs typeface="Arial" panose="020B0604020202020204" pitchFamily="34" charset="0"/>
              </a:rPr>
              <a:t>Source: </a:t>
            </a:r>
          </a:p>
          <a:p>
            <a:r>
              <a:rPr lang="en-US" dirty="0">
                <a:solidFill>
                  <a:srgbClr val="000000"/>
                </a:solidFill>
                <a:latin typeface="Arial" panose="020B0604020202020204" pitchFamily="34" charset="0"/>
                <a:cs typeface="Arial" panose="020B0604020202020204" pitchFamily="34" charset="0"/>
                <a:hlinkClick r:id="rId4"/>
              </a:rPr>
              <a:t>http://www.flavorfacts.org/chemistry-among-us/</a:t>
            </a:r>
            <a:r>
              <a:rPr lang="en-US" dirty="0">
                <a:solidFill>
                  <a:srgbClr val="000000"/>
                </a:solidFill>
                <a:latin typeface="Arial" panose="020B0604020202020204" pitchFamily="34" charset="0"/>
                <a:cs typeface="Arial" panose="020B0604020202020204" pitchFamily="34" charset="0"/>
              </a:rPr>
              <a:t>  OR</a:t>
            </a:r>
          </a:p>
          <a:p>
            <a:r>
              <a:rPr lang="en-US" dirty="0">
                <a:solidFill>
                  <a:srgbClr val="000000"/>
                </a:solidFill>
                <a:latin typeface="Arial" panose="020B0604020202020204" pitchFamily="34" charset="0"/>
                <a:cs typeface="Arial" panose="020B0604020202020204" pitchFamily="34" charset="0"/>
                <a:hlinkClick r:id="rId5"/>
              </a:rPr>
              <a:t>https://jameskennedymonash.wordpress.com/</a:t>
            </a:r>
            <a:r>
              <a:rPr lang="en-US"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79572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CFB34-7F24-4B6D-931A-8D45AD23A8B5}"/>
              </a:ext>
            </a:extLst>
          </p:cNvPr>
          <p:cNvSpPr>
            <a:spLocks noGrp="1"/>
          </p:cNvSpPr>
          <p:nvPr>
            <p:ph type="title"/>
          </p:nvPr>
        </p:nvSpPr>
        <p:spPr/>
        <p:txBody>
          <a:bodyPr>
            <a:normAutofit/>
          </a:bodyPr>
          <a:lstStyle/>
          <a:p>
            <a:r>
              <a:rPr lang="en-US" sz="3600" dirty="0"/>
              <a:t>Flavors use in Food</a:t>
            </a:r>
          </a:p>
        </p:txBody>
      </p:sp>
      <p:sp>
        <p:nvSpPr>
          <p:cNvPr id="4" name="Content Placeholder 5">
            <a:extLst>
              <a:ext uri="{FF2B5EF4-FFF2-40B4-BE49-F238E27FC236}">
                <a16:creationId xmlns:a16="http://schemas.microsoft.com/office/drawing/2014/main" id="{26D95722-9898-46BD-A803-6FCECAD37EB6}"/>
              </a:ext>
            </a:extLst>
          </p:cNvPr>
          <p:cNvSpPr txBox="1">
            <a:spLocks/>
          </p:cNvSpPr>
          <p:nvPr/>
        </p:nvSpPr>
        <p:spPr>
          <a:xfrm>
            <a:off x="1029054" y="2486686"/>
            <a:ext cx="8229600" cy="3611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Desired Flavor Profile Impact</a:t>
            </a:r>
          </a:p>
          <a:p>
            <a:r>
              <a:rPr lang="en-US" sz="2000" dirty="0"/>
              <a:t>Consistency</a:t>
            </a:r>
          </a:p>
          <a:p>
            <a:r>
              <a:rPr lang="en-US" sz="2000" dirty="0"/>
              <a:t>Shelf Life</a:t>
            </a:r>
          </a:p>
          <a:p>
            <a:r>
              <a:rPr lang="en-US" sz="2000" dirty="0"/>
              <a:t>Cost</a:t>
            </a:r>
          </a:p>
        </p:txBody>
      </p:sp>
      <p:sp>
        <p:nvSpPr>
          <p:cNvPr id="5" name="Rectangle 4">
            <a:extLst>
              <a:ext uri="{FF2B5EF4-FFF2-40B4-BE49-F238E27FC236}">
                <a16:creationId xmlns:a16="http://schemas.microsoft.com/office/drawing/2014/main" id="{68BADBD6-EC35-4110-BBD5-8FFE27C55685}"/>
              </a:ext>
            </a:extLst>
          </p:cNvPr>
          <p:cNvSpPr/>
          <p:nvPr/>
        </p:nvSpPr>
        <p:spPr>
          <a:xfrm>
            <a:off x="796178" y="1474777"/>
            <a:ext cx="7000285" cy="830997"/>
          </a:xfrm>
          <a:prstGeom prst="rect">
            <a:avLst/>
          </a:prstGeom>
        </p:spPr>
        <p:txBody>
          <a:bodyPr wrap="square">
            <a:spAutoFit/>
          </a:bodyPr>
          <a:lstStyle/>
          <a:p>
            <a:r>
              <a:rPr lang="en-US" sz="2400" b="1" dirty="0"/>
              <a:t>Why would a food company use ingredients &amp; a flavor instead of the actual food?</a:t>
            </a:r>
          </a:p>
        </p:txBody>
      </p:sp>
      <p:pic>
        <p:nvPicPr>
          <p:cNvPr id="7" name="Picture 6">
            <a:extLst>
              <a:ext uri="{FF2B5EF4-FFF2-40B4-BE49-F238E27FC236}">
                <a16:creationId xmlns:a16="http://schemas.microsoft.com/office/drawing/2014/main" id="{201F34BD-936E-4935-9A92-B3EB91205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369" y="2486686"/>
            <a:ext cx="4970272" cy="3314162"/>
          </a:xfrm>
          <a:prstGeom prst="rect">
            <a:avLst/>
          </a:prstGeom>
        </p:spPr>
      </p:pic>
    </p:spTree>
    <p:extLst>
      <p:ext uri="{BB962C8B-B14F-4D97-AF65-F5344CB8AC3E}">
        <p14:creationId xmlns:p14="http://schemas.microsoft.com/office/powerpoint/2010/main" val="3405144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AC53-DBA5-4740-A294-98F0F142C09B}"/>
              </a:ext>
            </a:extLst>
          </p:cNvPr>
          <p:cNvSpPr>
            <a:spLocks noGrp="1"/>
          </p:cNvSpPr>
          <p:nvPr>
            <p:ph type="title"/>
          </p:nvPr>
        </p:nvSpPr>
        <p:spPr/>
        <p:txBody>
          <a:bodyPr>
            <a:noAutofit/>
          </a:bodyPr>
          <a:lstStyle/>
          <a:p>
            <a:r>
              <a:rPr lang="en-US" sz="3200" dirty="0"/>
              <a:t>Flavor-Ingredient Interactions</a:t>
            </a:r>
          </a:p>
        </p:txBody>
      </p:sp>
      <p:pic>
        <p:nvPicPr>
          <p:cNvPr id="4" name="Picture 3" descr="bowl">
            <a:extLst>
              <a:ext uri="{FF2B5EF4-FFF2-40B4-BE49-F238E27FC236}">
                <a16:creationId xmlns:a16="http://schemas.microsoft.com/office/drawing/2014/main" id="{7D01F08A-B9E2-4DA0-921F-F74648EA5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349" y="2623792"/>
            <a:ext cx="56388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93A946B5-04F0-40F4-B68E-6E4C1A615297}"/>
              </a:ext>
            </a:extLst>
          </p:cNvPr>
          <p:cNvSpPr txBox="1">
            <a:spLocks noChangeArrowheads="1"/>
          </p:cNvSpPr>
          <p:nvPr/>
        </p:nvSpPr>
        <p:spPr bwMode="auto">
          <a:xfrm rot="879749">
            <a:off x="4624811" y="3653929"/>
            <a:ext cx="957262"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2200" b="1" dirty="0">
                <a:solidFill>
                  <a:srgbClr val="000000"/>
                </a:solidFill>
                <a:latin typeface="Myriad Pro"/>
              </a:rPr>
              <a:t>starch</a:t>
            </a:r>
          </a:p>
        </p:txBody>
      </p:sp>
      <p:sp>
        <p:nvSpPr>
          <p:cNvPr id="6" name="Text Box 6">
            <a:extLst>
              <a:ext uri="{FF2B5EF4-FFF2-40B4-BE49-F238E27FC236}">
                <a16:creationId xmlns:a16="http://schemas.microsoft.com/office/drawing/2014/main" id="{44D74F7E-5B0D-412C-A7AD-99658B728A1F}"/>
              </a:ext>
            </a:extLst>
          </p:cNvPr>
          <p:cNvSpPr txBox="1">
            <a:spLocks noChangeArrowheads="1"/>
          </p:cNvSpPr>
          <p:nvPr/>
        </p:nvSpPr>
        <p:spPr bwMode="auto">
          <a:xfrm rot="685755">
            <a:off x="4204949" y="4225580"/>
            <a:ext cx="7747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2200" b="1" dirty="0">
                <a:solidFill>
                  <a:srgbClr val="000000"/>
                </a:solidFill>
                <a:latin typeface="Myriad Pro"/>
              </a:rPr>
              <a:t>gum</a:t>
            </a:r>
          </a:p>
        </p:txBody>
      </p:sp>
      <p:sp>
        <p:nvSpPr>
          <p:cNvPr id="7" name="Text Box 7">
            <a:extLst>
              <a:ext uri="{FF2B5EF4-FFF2-40B4-BE49-F238E27FC236}">
                <a16:creationId xmlns:a16="http://schemas.microsoft.com/office/drawing/2014/main" id="{EF4EE824-9A74-47DD-92B3-49392FC615C7}"/>
              </a:ext>
            </a:extLst>
          </p:cNvPr>
          <p:cNvSpPr txBox="1">
            <a:spLocks noChangeArrowheads="1"/>
          </p:cNvSpPr>
          <p:nvPr/>
        </p:nvSpPr>
        <p:spPr bwMode="auto">
          <a:xfrm rot="-1471772">
            <a:off x="5851187" y="3350868"/>
            <a:ext cx="638175"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2200" b="1" dirty="0">
                <a:solidFill>
                  <a:srgbClr val="000000"/>
                </a:solidFill>
                <a:latin typeface="Myriad Pro"/>
              </a:rPr>
              <a:t>salt</a:t>
            </a:r>
          </a:p>
        </p:txBody>
      </p:sp>
      <p:sp>
        <p:nvSpPr>
          <p:cNvPr id="8" name="Text Box 8">
            <a:extLst>
              <a:ext uri="{FF2B5EF4-FFF2-40B4-BE49-F238E27FC236}">
                <a16:creationId xmlns:a16="http://schemas.microsoft.com/office/drawing/2014/main" id="{6D12AA51-E793-478A-B2AC-5AFF21E0808D}"/>
              </a:ext>
            </a:extLst>
          </p:cNvPr>
          <p:cNvSpPr txBox="1">
            <a:spLocks noChangeArrowheads="1"/>
          </p:cNvSpPr>
          <p:nvPr/>
        </p:nvSpPr>
        <p:spPr bwMode="auto">
          <a:xfrm rot="-731018">
            <a:off x="2680949" y="3463580"/>
            <a:ext cx="11334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2200" b="1" dirty="0">
                <a:solidFill>
                  <a:srgbClr val="000000"/>
                </a:solidFill>
                <a:latin typeface="Myriad Pro"/>
              </a:rPr>
              <a:t>protein</a:t>
            </a:r>
          </a:p>
        </p:txBody>
      </p:sp>
      <p:sp>
        <p:nvSpPr>
          <p:cNvPr id="9" name="Text Box 9">
            <a:extLst>
              <a:ext uri="{FF2B5EF4-FFF2-40B4-BE49-F238E27FC236}">
                <a16:creationId xmlns:a16="http://schemas.microsoft.com/office/drawing/2014/main" id="{4B669AE8-F70D-4456-9FBA-95FE85EE49C6}"/>
              </a:ext>
            </a:extLst>
          </p:cNvPr>
          <p:cNvSpPr txBox="1">
            <a:spLocks noChangeArrowheads="1"/>
          </p:cNvSpPr>
          <p:nvPr/>
        </p:nvSpPr>
        <p:spPr bwMode="auto">
          <a:xfrm rot="1602892">
            <a:off x="5226382" y="3472998"/>
            <a:ext cx="914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2200" b="1" dirty="0">
                <a:solidFill>
                  <a:srgbClr val="000000"/>
                </a:solidFill>
                <a:latin typeface="Myriad Pro"/>
              </a:rPr>
              <a:t>fat</a:t>
            </a:r>
          </a:p>
        </p:txBody>
      </p:sp>
      <p:sp>
        <p:nvSpPr>
          <p:cNvPr id="10" name="Text Box 10">
            <a:extLst>
              <a:ext uri="{FF2B5EF4-FFF2-40B4-BE49-F238E27FC236}">
                <a16:creationId xmlns:a16="http://schemas.microsoft.com/office/drawing/2014/main" id="{67D37AB9-1863-4BBC-94CD-9E2DE1DBFBB0}"/>
              </a:ext>
            </a:extLst>
          </p:cNvPr>
          <p:cNvSpPr txBox="1">
            <a:spLocks noChangeArrowheads="1"/>
          </p:cNvSpPr>
          <p:nvPr/>
        </p:nvSpPr>
        <p:spPr bwMode="auto">
          <a:xfrm rot="1543773">
            <a:off x="5052674" y="4165255"/>
            <a:ext cx="706438"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2200" b="1" dirty="0">
                <a:solidFill>
                  <a:srgbClr val="000000"/>
                </a:solidFill>
                <a:latin typeface="Myriad Pro"/>
              </a:rPr>
              <a:t>acid</a:t>
            </a:r>
          </a:p>
        </p:txBody>
      </p:sp>
      <p:sp>
        <p:nvSpPr>
          <p:cNvPr id="11" name="Text Box 11">
            <a:extLst>
              <a:ext uri="{FF2B5EF4-FFF2-40B4-BE49-F238E27FC236}">
                <a16:creationId xmlns:a16="http://schemas.microsoft.com/office/drawing/2014/main" id="{3081CCFC-229F-4471-A848-723B5A186E53}"/>
              </a:ext>
            </a:extLst>
          </p:cNvPr>
          <p:cNvSpPr txBox="1">
            <a:spLocks noChangeArrowheads="1"/>
          </p:cNvSpPr>
          <p:nvPr/>
        </p:nvSpPr>
        <p:spPr bwMode="auto">
          <a:xfrm rot="20155025">
            <a:off x="3643342" y="3469124"/>
            <a:ext cx="143917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defRPr/>
            </a:pPr>
            <a:r>
              <a:rPr lang="en-US" sz="2200" b="1">
                <a:solidFill>
                  <a:srgbClr val="000000"/>
                </a:solidFill>
                <a:latin typeface="Myriad Pro"/>
              </a:rPr>
              <a:t>minerals</a:t>
            </a:r>
            <a:endParaRPr lang="en-US" sz="2200" b="1" dirty="0">
              <a:solidFill>
                <a:srgbClr val="000000"/>
              </a:solidFill>
              <a:latin typeface="Myriad Pro"/>
            </a:endParaRPr>
          </a:p>
        </p:txBody>
      </p:sp>
      <p:sp>
        <p:nvSpPr>
          <p:cNvPr id="12" name="Text Box 12">
            <a:extLst>
              <a:ext uri="{FF2B5EF4-FFF2-40B4-BE49-F238E27FC236}">
                <a16:creationId xmlns:a16="http://schemas.microsoft.com/office/drawing/2014/main" id="{6F4E52E0-F217-42F3-A942-912A21DE0E90}"/>
              </a:ext>
            </a:extLst>
          </p:cNvPr>
          <p:cNvSpPr txBox="1">
            <a:spLocks noChangeArrowheads="1"/>
          </p:cNvSpPr>
          <p:nvPr/>
        </p:nvSpPr>
        <p:spPr bwMode="auto">
          <a:xfrm>
            <a:off x="5805149" y="3920780"/>
            <a:ext cx="11430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defRPr/>
            </a:pPr>
            <a:r>
              <a:rPr lang="en-US" sz="2200" b="1" dirty="0">
                <a:solidFill>
                  <a:srgbClr val="000000"/>
                </a:solidFill>
                <a:latin typeface="Myriad Pro"/>
              </a:rPr>
              <a:t>gelatin</a:t>
            </a:r>
          </a:p>
        </p:txBody>
      </p:sp>
      <p:sp>
        <p:nvSpPr>
          <p:cNvPr id="13" name="Text Box 13">
            <a:extLst>
              <a:ext uri="{FF2B5EF4-FFF2-40B4-BE49-F238E27FC236}">
                <a16:creationId xmlns:a16="http://schemas.microsoft.com/office/drawing/2014/main" id="{E5A169C2-8C11-49A4-BC2B-52B974C17DB4}"/>
              </a:ext>
            </a:extLst>
          </p:cNvPr>
          <p:cNvSpPr txBox="1">
            <a:spLocks noChangeArrowheads="1"/>
          </p:cNvSpPr>
          <p:nvPr/>
        </p:nvSpPr>
        <p:spPr bwMode="auto">
          <a:xfrm>
            <a:off x="3747749" y="3006380"/>
            <a:ext cx="2286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defRPr/>
            </a:pPr>
            <a:r>
              <a:rPr lang="en-US" sz="2200" b="1" dirty="0">
                <a:solidFill>
                  <a:srgbClr val="000000"/>
                </a:solidFill>
                <a:latin typeface="Myriad Pro"/>
              </a:rPr>
              <a:t>carbohydrates</a:t>
            </a:r>
          </a:p>
        </p:txBody>
      </p:sp>
      <p:sp>
        <p:nvSpPr>
          <p:cNvPr id="14" name="Text Box 14">
            <a:extLst>
              <a:ext uri="{FF2B5EF4-FFF2-40B4-BE49-F238E27FC236}">
                <a16:creationId xmlns:a16="http://schemas.microsoft.com/office/drawing/2014/main" id="{C269C124-5639-4633-A117-5B3B5C444E5C}"/>
              </a:ext>
            </a:extLst>
          </p:cNvPr>
          <p:cNvSpPr txBox="1">
            <a:spLocks noChangeArrowheads="1"/>
          </p:cNvSpPr>
          <p:nvPr/>
        </p:nvSpPr>
        <p:spPr bwMode="auto">
          <a:xfrm>
            <a:off x="2909549" y="3996980"/>
            <a:ext cx="16002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50000"/>
              </a:spcBef>
              <a:spcAft>
                <a:spcPct val="0"/>
              </a:spcAft>
              <a:defRPr/>
            </a:pPr>
            <a:r>
              <a:rPr lang="en-US" sz="2200" b="1" dirty="0">
                <a:solidFill>
                  <a:srgbClr val="000000"/>
                </a:solidFill>
                <a:latin typeface="Myriad Pro"/>
              </a:rPr>
              <a:t>vitamins</a:t>
            </a:r>
          </a:p>
        </p:txBody>
      </p:sp>
      <p:sp>
        <p:nvSpPr>
          <p:cNvPr id="15" name="Right Arrow 16">
            <a:extLst>
              <a:ext uri="{FF2B5EF4-FFF2-40B4-BE49-F238E27FC236}">
                <a16:creationId xmlns:a16="http://schemas.microsoft.com/office/drawing/2014/main" id="{0A2F55DC-5D89-4C5F-AB9C-807C73FC4150}"/>
              </a:ext>
            </a:extLst>
          </p:cNvPr>
          <p:cNvSpPr/>
          <p:nvPr/>
        </p:nvSpPr>
        <p:spPr>
          <a:xfrm rot="20547000" flipH="1">
            <a:off x="6513490" y="1228630"/>
            <a:ext cx="3941469" cy="3630183"/>
          </a:xfrm>
          <a:prstGeom prst="rightArrow">
            <a:avLst/>
          </a:prstGeom>
          <a:solidFill>
            <a:schemeClr val="tx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2" fontAlgn="base">
              <a:spcBef>
                <a:spcPct val="0"/>
              </a:spcBef>
              <a:spcAft>
                <a:spcPct val="0"/>
              </a:spcAft>
            </a:pPr>
            <a:r>
              <a:rPr lang="en-US" sz="2400" dirty="0">
                <a:solidFill>
                  <a:srgbClr val="000000"/>
                </a:solidFill>
              </a:rPr>
              <a:t>Flavor</a:t>
            </a:r>
          </a:p>
          <a:p>
            <a:pPr marL="1200150" lvl="2" indent="-285750" fontAlgn="base">
              <a:spcBef>
                <a:spcPct val="0"/>
              </a:spcBef>
              <a:spcAft>
                <a:spcPct val="0"/>
              </a:spcAft>
              <a:buFont typeface="Arial" pitchFamily="34" charset="0"/>
              <a:buChar char="•"/>
            </a:pPr>
            <a:r>
              <a:rPr lang="en-US" sz="2400" dirty="0">
                <a:solidFill>
                  <a:srgbClr val="000000"/>
                </a:solidFill>
              </a:rPr>
              <a:t>Solubility</a:t>
            </a:r>
          </a:p>
          <a:p>
            <a:pPr marL="1200150" lvl="2" indent="-285750" fontAlgn="base">
              <a:spcBef>
                <a:spcPct val="0"/>
              </a:spcBef>
              <a:spcAft>
                <a:spcPct val="0"/>
              </a:spcAft>
              <a:buFont typeface="Arial" pitchFamily="34" charset="0"/>
              <a:buChar char="•"/>
            </a:pPr>
            <a:r>
              <a:rPr lang="en-US" sz="2400" dirty="0">
                <a:solidFill>
                  <a:srgbClr val="000000"/>
                </a:solidFill>
              </a:rPr>
              <a:t>Form</a:t>
            </a:r>
          </a:p>
          <a:p>
            <a:pPr marL="1200150" lvl="2" indent="-285750" fontAlgn="base">
              <a:spcBef>
                <a:spcPct val="0"/>
              </a:spcBef>
              <a:spcAft>
                <a:spcPct val="0"/>
              </a:spcAft>
              <a:buFont typeface="Arial" pitchFamily="34" charset="0"/>
              <a:buChar char="•"/>
            </a:pPr>
            <a:r>
              <a:rPr lang="en-US" sz="2400" dirty="0">
                <a:solidFill>
                  <a:srgbClr val="000000"/>
                </a:solidFill>
              </a:rPr>
              <a:t>Profile</a:t>
            </a:r>
          </a:p>
          <a:p>
            <a:pPr marL="1200150" lvl="2" indent="-285750" fontAlgn="base">
              <a:spcBef>
                <a:spcPct val="0"/>
              </a:spcBef>
              <a:spcAft>
                <a:spcPct val="0"/>
              </a:spcAft>
              <a:buFont typeface="Arial" pitchFamily="34" charset="0"/>
              <a:buChar char="•"/>
            </a:pPr>
            <a:r>
              <a:rPr lang="en-US" sz="2400" dirty="0">
                <a:solidFill>
                  <a:srgbClr val="000000"/>
                </a:solidFill>
              </a:rPr>
              <a:t>Volatility</a:t>
            </a:r>
          </a:p>
        </p:txBody>
      </p:sp>
    </p:spTree>
    <p:extLst>
      <p:ext uri="{BB962C8B-B14F-4D97-AF65-F5344CB8AC3E}">
        <p14:creationId xmlns:p14="http://schemas.microsoft.com/office/powerpoint/2010/main" val="373292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5F3F3-1D99-47A2-B839-103A8A4A18D5}"/>
              </a:ext>
            </a:extLst>
          </p:cNvPr>
          <p:cNvSpPr>
            <a:spLocks noGrp="1"/>
          </p:cNvSpPr>
          <p:nvPr>
            <p:ph type="title"/>
          </p:nvPr>
        </p:nvSpPr>
        <p:spPr/>
        <p:txBody>
          <a:bodyPr>
            <a:normAutofit/>
          </a:bodyPr>
          <a:lstStyle/>
          <a:p>
            <a:r>
              <a:rPr lang="en-US" sz="3600" dirty="0"/>
              <a:t>Lipid-Flavor Interaction</a:t>
            </a:r>
          </a:p>
        </p:txBody>
      </p:sp>
      <p:sp>
        <p:nvSpPr>
          <p:cNvPr id="3" name="Content Placeholder 2">
            <a:extLst>
              <a:ext uri="{FF2B5EF4-FFF2-40B4-BE49-F238E27FC236}">
                <a16:creationId xmlns:a16="http://schemas.microsoft.com/office/drawing/2014/main" id="{F848E201-7A2B-4BEE-BC09-3CBFF019DE23}"/>
              </a:ext>
            </a:extLst>
          </p:cNvPr>
          <p:cNvSpPr>
            <a:spLocks noGrp="1"/>
          </p:cNvSpPr>
          <p:nvPr>
            <p:ph idx="1"/>
          </p:nvPr>
        </p:nvSpPr>
        <p:spPr/>
        <p:txBody>
          <a:bodyPr/>
          <a:lstStyle/>
          <a:p>
            <a:pPr marL="0" indent="0">
              <a:buNone/>
            </a:pPr>
            <a:r>
              <a:rPr lang="en-US" sz="2400" dirty="0"/>
              <a:t>Fat affects the flavor of many foods.</a:t>
            </a:r>
          </a:p>
          <a:p>
            <a:pPr lvl="1"/>
            <a:r>
              <a:rPr lang="en-US" sz="2000" dirty="0"/>
              <a:t>1990’s Fat was BAD</a:t>
            </a:r>
          </a:p>
          <a:p>
            <a:pPr marL="0" indent="0">
              <a:buNone/>
            </a:pPr>
            <a:r>
              <a:rPr lang="en-US" sz="2400" dirty="0"/>
              <a:t>Fat has a huge impact on a finished product</a:t>
            </a:r>
          </a:p>
          <a:p>
            <a:pPr lvl="1"/>
            <a:r>
              <a:rPr lang="en-US" sz="2000" dirty="0"/>
              <a:t>Visual</a:t>
            </a:r>
          </a:p>
          <a:p>
            <a:pPr lvl="1"/>
            <a:r>
              <a:rPr lang="en-US" sz="2000" dirty="0"/>
              <a:t>Aroma</a:t>
            </a:r>
          </a:p>
          <a:p>
            <a:pPr lvl="1"/>
            <a:r>
              <a:rPr lang="en-US" sz="2000" dirty="0"/>
              <a:t>Flavor</a:t>
            </a:r>
          </a:p>
          <a:p>
            <a:pPr lvl="1"/>
            <a:r>
              <a:rPr lang="en-US" sz="2000" dirty="0"/>
              <a:t>Nutrition label</a:t>
            </a:r>
          </a:p>
          <a:p>
            <a:pPr lvl="1"/>
            <a:r>
              <a:rPr lang="en-US" sz="2000" dirty="0"/>
              <a:t>Health claims</a:t>
            </a:r>
          </a:p>
        </p:txBody>
      </p:sp>
      <p:pic>
        <p:nvPicPr>
          <p:cNvPr id="4" name="Picture 2">
            <a:extLst>
              <a:ext uri="{FF2B5EF4-FFF2-40B4-BE49-F238E27FC236}">
                <a16:creationId xmlns:a16="http://schemas.microsoft.com/office/drawing/2014/main" id="{4DB0237D-B7E5-498D-9EF2-B899FEFF04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01" t="7387" r="29976" b="3674"/>
          <a:stretch/>
        </p:blipFill>
        <p:spPr bwMode="auto">
          <a:xfrm>
            <a:off x="7280925" y="180191"/>
            <a:ext cx="4731704" cy="611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FF0C72BC-602A-472B-BCB4-7BE7B9CC10AF}"/>
              </a:ext>
            </a:extLst>
          </p:cNvPr>
          <p:cNvSpPr/>
          <p:nvPr/>
        </p:nvSpPr>
        <p:spPr>
          <a:xfrm>
            <a:off x="1822882" y="4970376"/>
            <a:ext cx="4879868" cy="923330"/>
          </a:xfrm>
          <a:prstGeom prst="rect">
            <a:avLst/>
          </a:prstGeom>
        </p:spPr>
        <p:txBody>
          <a:bodyPr wrap="square">
            <a:spAutoFit/>
          </a:bodyPr>
          <a:lstStyle/>
          <a:p>
            <a:r>
              <a:rPr lang="en-US" i="1" dirty="0">
                <a:hlinkClick r:id="rId4"/>
              </a:rPr>
              <a:t>https://www.fona.com/learn/discover-fona-food-science-for-young-minds/teach-taste/</a:t>
            </a:r>
            <a:endParaRPr lang="en-US" i="1" dirty="0"/>
          </a:p>
          <a:p>
            <a:endParaRPr lang="en-US" sz="1600" i="1" dirty="0"/>
          </a:p>
        </p:txBody>
      </p:sp>
    </p:spTree>
    <p:extLst>
      <p:ext uri="{BB962C8B-B14F-4D97-AF65-F5344CB8AC3E}">
        <p14:creationId xmlns:p14="http://schemas.microsoft.com/office/powerpoint/2010/main" val="3507799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5F3F3-1D99-47A2-B839-103A8A4A18D5}"/>
              </a:ext>
            </a:extLst>
          </p:cNvPr>
          <p:cNvSpPr>
            <a:spLocks noGrp="1"/>
          </p:cNvSpPr>
          <p:nvPr>
            <p:ph type="title"/>
          </p:nvPr>
        </p:nvSpPr>
        <p:spPr/>
        <p:txBody>
          <a:bodyPr/>
          <a:lstStyle/>
          <a:p>
            <a:r>
              <a:rPr lang="en-US" dirty="0"/>
              <a:t>Lipid-Flavor Interaction</a:t>
            </a:r>
          </a:p>
        </p:txBody>
      </p:sp>
      <p:sp>
        <p:nvSpPr>
          <p:cNvPr id="3" name="Content Placeholder 2">
            <a:extLst>
              <a:ext uri="{FF2B5EF4-FFF2-40B4-BE49-F238E27FC236}">
                <a16:creationId xmlns:a16="http://schemas.microsoft.com/office/drawing/2014/main" id="{F848E201-7A2B-4BEE-BC09-3CBFF019DE23}"/>
              </a:ext>
            </a:extLst>
          </p:cNvPr>
          <p:cNvSpPr>
            <a:spLocks noGrp="1"/>
          </p:cNvSpPr>
          <p:nvPr>
            <p:ph idx="1"/>
          </p:nvPr>
        </p:nvSpPr>
        <p:spPr>
          <a:xfrm>
            <a:off x="1412040" y="4658642"/>
            <a:ext cx="10515600" cy="4351338"/>
          </a:xfrm>
        </p:spPr>
        <p:txBody>
          <a:bodyPr>
            <a:normAutofit/>
          </a:bodyPr>
          <a:lstStyle/>
          <a:p>
            <a:pPr marL="0" indent="0">
              <a:buNone/>
            </a:pPr>
            <a:r>
              <a:rPr lang="en-US" sz="2000" dirty="0"/>
              <a:t>Fat	Color	 Aroma	    	</a:t>
            </a:r>
          </a:p>
        </p:txBody>
      </p:sp>
      <p:pic>
        <p:nvPicPr>
          <p:cNvPr id="6" name="Picture 5">
            <a:extLst>
              <a:ext uri="{FF2B5EF4-FFF2-40B4-BE49-F238E27FC236}">
                <a16:creationId xmlns:a16="http://schemas.microsoft.com/office/drawing/2014/main" id="{9DA84DBB-A7CF-4FDE-BBB2-5A865B5B6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950" y="673100"/>
            <a:ext cx="3657600" cy="4876800"/>
          </a:xfrm>
          <a:prstGeom prst="rect">
            <a:avLst/>
          </a:prstGeom>
        </p:spPr>
      </p:pic>
      <p:cxnSp>
        <p:nvCxnSpPr>
          <p:cNvPr id="5" name="Straight Connector 4">
            <a:extLst>
              <a:ext uri="{FF2B5EF4-FFF2-40B4-BE49-F238E27FC236}">
                <a16:creationId xmlns:a16="http://schemas.microsoft.com/office/drawing/2014/main" id="{DF4FAE0B-9CB7-42C9-9069-CE95E0B1B0EE}"/>
              </a:ext>
            </a:extLst>
          </p:cNvPr>
          <p:cNvCxnSpPr>
            <a:cxnSpLocks/>
          </p:cNvCxnSpPr>
          <p:nvPr/>
        </p:nvCxnSpPr>
        <p:spPr>
          <a:xfrm>
            <a:off x="1320800" y="4600575"/>
            <a:ext cx="6781800" cy="53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C7E57F0-96FD-4BE8-8351-59A74B6480A5}"/>
              </a:ext>
            </a:extLst>
          </p:cNvPr>
          <p:cNvCxnSpPr/>
          <p:nvPr/>
        </p:nvCxnSpPr>
        <p:spPr>
          <a:xfrm>
            <a:off x="1320800" y="2209800"/>
            <a:ext cx="0" cy="2413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C141303-D8C2-434B-A467-A4EB0B849758}"/>
              </a:ext>
            </a:extLst>
          </p:cNvPr>
          <p:cNvSpPr txBox="1"/>
          <p:nvPr/>
        </p:nvSpPr>
        <p:spPr>
          <a:xfrm>
            <a:off x="596900" y="2209800"/>
            <a:ext cx="457200" cy="2940228"/>
          </a:xfrm>
          <a:prstGeom prst="rect">
            <a:avLst/>
          </a:prstGeom>
          <a:noFill/>
        </p:spPr>
        <p:txBody>
          <a:bodyPr wrap="square" rtlCol="0">
            <a:spAutoFit/>
          </a:bodyPr>
          <a:lstStyle/>
          <a:p>
            <a:pPr>
              <a:lnSpc>
                <a:spcPct val="200000"/>
              </a:lnSpc>
            </a:pPr>
            <a:r>
              <a:rPr lang="en-US" sz="2400" b="1" dirty="0"/>
              <a:t>B	</a:t>
            </a:r>
          </a:p>
          <a:p>
            <a:pPr>
              <a:lnSpc>
                <a:spcPct val="200000"/>
              </a:lnSpc>
            </a:pPr>
            <a:r>
              <a:rPr lang="en-US" sz="2400" b="1" dirty="0"/>
              <a:t>A</a:t>
            </a:r>
          </a:p>
          <a:p>
            <a:pPr>
              <a:lnSpc>
                <a:spcPct val="200000"/>
              </a:lnSpc>
            </a:pPr>
            <a:endParaRPr lang="en-US" sz="2400" b="1" dirty="0"/>
          </a:p>
        </p:txBody>
      </p:sp>
      <p:cxnSp>
        <p:nvCxnSpPr>
          <p:cNvPr id="11" name="Straight Arrow Connector 10">
            <a:extLst>
              <a:ext uri="{FF2B5EF4-FFF2-40B4-BE49-F238E27FC236}">
                <a16:creationId xmlns:a16="http://schemas.microsoft.com/office/drawing/2014/main" id="{EAEC15F1-62F1-44EF-9E51-AFD86BB63C67}"/>
              </a:ext>
            </a:extLst>
          </p:cNvPr>
          <p:cNvCxnSpPr/>
          <p:nvPr/>
        </p:nvCxnSpPr>
        <p:spPr>
          <a:xfrm flipV="1">
            <a:off x="1701800" y="2470150"/>
            <a:ext cx="0" cy="17462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91A13DFF-DFEE-474E-9BAA-0BF8B2434400}"/>
              </a:ext>
            </a:extLst>
          </p:cNvPr>
          <p:cNvCxnSpPr/>
          <p:nvPr/>
        </p:nvCxnSpPr>
        <p:spPr>
          <a:xfrm>
            <a:off x="2654300" y="2514600"/>
            <a:ext cx="0" cy="17335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00DD5A06-A3A3-4028-8E7A-B534D43353D2}"/>
              </a:ext>
            </a:extLst>
          </p:cNvPr>
          <p:cNvCxnSpPr/>
          <p:nvPr/>
        </p:nvCxnSpPr>
        <p:spPr>
          <a:xfrm>
            <a:off x="3667620" y="2546350"/>
            <a:ext cx="0" cy="1752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0C669AAE-16CD-410D-ADBC-83DC4B76CA31}"/>
              </a:ext>
            </a:extLst>
          </p:cNvPr>
          <p:cNvCxnSpPr/>
          <p:nvPr/>
        </p:nvCxnSpPr>
        <p:spPr>
          <a:xfrm>
            <a:off x="4899765" y="2565400"/>
            <a:ext cx="0" cy="18097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2315C313-B688-4E26-A00E-DF94C77930D2}"/>
              </a:ext>
            </a:extLst>
          </p:cNvPr>
          <p:cNvCxnSpPr/>
          <p:nvPr/>
        </p:nvCxnSpPr>
        <p:spPr>
          <a:xfrm>
            <a:off x="6345133" y="2609850"/>
            <a:ext cx="0" cy="17843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052B5227-BC3C-46CB-9145-A8F3616204FC}"/>
              </a:ext>
            </a:extLst>
          </p:cNvPr>
          <p:cNvSpPr txBox="1"/>
          <p:nvPr/>
        </p:nvSpPr>
        <p:spPr>
          <a:xfrm>
            <a:off x="5638658" y="4663448"/>
            <a:ext cx="1391225" cy="646331"/>
          </a:xfrm>
          <a:prstGeom prst="rect">
            <a:avLst/>
          </a:prstGeom>
          <a:noFill/>
        </p:spPr>
        <p:txBody>
          <a:bodyPr wrap="square" rtlCol="0">
            <a:spAutoFit/>
          </a:bodyPr>
          <a:lstStyle/>
          <a:p>
            <a:pPr algn="ctr"/>
            <a:r>
              <a:rPr lang="en-US" dirty="0"/>
              <a:t>Flavor Intensity</a:t>
            </a:r>
          </a:p>
        </p:txBody>
      </p:sp>
      <p:sp>
        <p:nvSpPr>
          <p:cNvPr id="22" name="TextBox 21">
            <a:extLst>
              <a:ext uri="{FF2B5EF4-FFF2-40B4-BE49-F238E27FC236}">
                <a16:creationId xmlns:a16="http://schemas.microsoft.com/office/drawing/2014/main" id="{F06B4F03-C731-46E1-AE3D-7316897376BE}"/>
              </a:ext>
            </a:extLst>
          </p:cNvPr>
          <p:cNvSpPr txBox="1"/>
          <p:nvPr/>
        </p:nvSpPr>
        <p:spPr>
          <a:xfrm>
            <a:off x="6953249" y="4663449"/>
            <a:ext cx="1391225" cy="646331"/>
          </a:xfrm>
          <a:prstGeom prst="rect">
            <a:avLst/>
          </a:prstGeom>
          <a:noFill/>
        </p:spPr>
        <p:txBody>
          <a:bodyPr wrap="square" rtlCol="0">
            <a:spAutoFit/>
          </a:bodyPr>
          <a:lstStyle/>
          <a:p>
            <a:pPr algn="ctr"/>
            <a:r>
              <a:rPr lang="en-US" dirty="0"/>
              <a:t>Flavor Duration</a:t>
            </a:r>
          </a:p>
        </p:txBody>
      </p:sp>
      <p:cxnSp>
        <p:nvCxnSpPr>
          <p:cNvPr id="24" name="Straight Arrow Connector 23">
            <a:extLst>
              <a:ext uri="{FF2B5EF4-FFF2-40B4-BE49-F238E27FC236}">
                <a16:creationId xmlns:a16="http://schemas.microsoft.com/office/drawing/2014/main" id="{638BFC95-E112-44B6-9C51-92A52268B8FB}"/>
              </a:ext>
            </a:extLst>
          </p:cNvPr>
          <p:cNvCxnSpPr/>
          <p:nvPr/>
        </p:nvCxnSpPr>
        <p:spPr>
          <a:xfrm flipV="1">
            <a:off x="7724824" y="2560135"/>
            <a:ext cx="0" cy="18288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5" name="Isosceles Triangle 24">
            <a:extLst>
              <a:ext uri="{FF2B5EF4-FFF2-40B4-BE49-F238E27FC236}">
                <a16:creationId xmlns:a16="http://schemas.microsoft.com/office/drawing/2014/main" id="{475F9342-DF8B-4C88-AE6C-50DF6EF08990}"/>
              </a:ext>
            </a:extLst>
          </p:cNvPr>
          <p:cNvSpPr/>
          <p:nvPr/>
        </p:nvSpPr>
        <p:spPr>
          <a:xfrm>
            <a:off x="1577976" y="2311400"/>
            <a:ext cx="304799" cy="254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94DB7AC1-09A4-4D2B-B946-E4AEF1F333D0}"/>
              </a:ext>
            </a:extLst>
          </p:cNvPr>
          <p:cNvSpPr/>
          <p:nvPr/>
        </p:nvSpPr>
        <p:spPr>
          <a:xfrm>
            <a:off x="7572424" y="2369635"/>
            <a:ext cx="304799" cy="254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B81CB4FE-14E6-4B3D-B651-6E2F14FBAAB2}"/>
              </a:ext>
            </a:extLst>
          </p:cNvPr>
          <p:cNvSpPr/>
          <p:nvPr/>
        </p:nvSpPr>
        <p:spPr>
          <a:xfrm rot="10800000">
            <a:off x="2501900" y="4106863"/>
            <a:ext cx="304799" cy="254000"/>
          </a:xfrm>
          <a:prstGeom prst="triangle">
            <a:avLst>
              <a:gd name="adj" fmla="val 541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71765713-111C-443C-9076-1D8B61FDA9D0}"/>
              </a:ext>
            </a:extLst>
          </p:cNvPr>
          <p:cNvSpPr/>
          <p:nvPr/>
        </p:nvSpPr>
        <p:spPr>
          <a:xfrm rot="10800000">
            <a:off x="3533431" y="4113755"/>
            <a:ext cx="304799" cy="254000"/>
          </a:xfrm>
          <a:prstGeom prst="triangle">
            <a:avLst>
              <a:gd name="adj" fmla="val 541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A5F9EAA1-F1F6-4392-B42D-6D775EEBBD28}"/>
              </a:ext>
            </a:extLst>
          </p:cNvPr>
          <p:cNvSpPr/>
          <p:nvPr/>
        </p:nvSpPr>
        <p:spPr>
          <a:xfrm rot="10800000">
            <a:off x="4741006" y="4131073"/>
            <a:ext cx="304799" cy="254000"/>
          </a:xfrm>
          <a:prstGeom prst="triangle">
            <a:avLst>
              <a:gd name="adj" fmla="val 541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FFCE214C-BC9B-4C66-AA76-1EE298A16E94}"/>
              </a:ext>
            </a:extLst>
          </p:cNvPr>
          <p:cNvSpPr/>
          <p:nvPr/>
        </p:nvSpPr>
        <p:spPr>
          <a:xfrm rot="10800000">
            <a:off x="6192734" y="4159250"/>
            <a:ext cx="304799" cy="254000"/>
          </a:xfrm>
          <a:prstGeom prst="triangle">
            <a:avLst>
              <a:gd name="adj" fmla="val 541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1A75FA3-7D22-4241-A315-D02EE6036913}"/>
              </a:ext>
            </a:extLst>
          </p:cNvPr>
          <p:cNvSpPr/>
          <p:nvPr/>
        </p:nvSpPr>
        <p:spPr>
          <a:xfrm>
            <a:off x="4385552" y="4656582"/>
            <a:ext cx="1235275" cy="369332"/>
          </a:xfrm>
          <a:prstGeom prst="rect">
            <a:avLst/>
          </a:prstGeom>
        </p:spPr>
        <p:txBody>
          <a:bodyPr wrap="none">
            <a:spAutoFit/>
          </a:bodyPr>
          <a:lstStyle/>
          <a:p>
            <a:r>
              <a:rPr lang="en-US" dirty="0"/>
              <a:t>Sweetness</a:t>
            </a:r>
          </a:p>
        </p:txBody>
      </p:sp>
    </p:spTree>
    <p:extLst>
      <p:ext uri="{BB962C8B-B14F-4D97-AF65-F5344CB8AC3E}">
        <p14:creationId xmlns:p14="http://schemas.microsoft.com/office/powerpoint/2010/main" val="4026560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856162" y="4437328"/>
            <a:ext cx="4254731" cy="1447800"/>
          </a:xfrm>
          <a:prstGeom prst="rect">
            <a:avLst/>
          </a:prstGeom>
          <a:solidFill>
            <a:schemeClr val="bg1"/>
          </a:solidFill>
          <a:ln>
            <a:solidFill>
              <a:srgbClr val="FFFF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D2F774E-960F-4361-97C5-7CF9D331DFBB}"/>
              </a:ext>
            </a:extLst>
          </p:cNvPr>
          <p:cNvSpPr txBox="1"/>
          <p:nvPr/>
        </p:nvSpPr>
        <p:spPr>
          <a:xfrm>
            <a:off x="815343" y="1318877"/>
            <a:ext cx="10823663" cy="4524315"/>
          </a:xfrm>
          <a:prstGeom prst="rect">
            <a:avLst/>
          </a:prstGeom>
          <a:noFill/>
        </p:spPr>
        <p:txBody>
          <a:bodyPr wrap="square" rtlCol="0">
            <a:spAutoFit/>
          </a:bodyPr>
          <a:lstStyle/>
          <a:p>
            <a:r>
              <a:rPr lang="en-US" sz="2800" b="1" dirty="0"/>
              <a:t>Understanding how we interact with food involves:</a:t>
            </a:r>
          </a:p>
          <a:p>
            <a:endParaRPr lang="en-US" sz="1200" dirty="0"/>
          </a:p>
          <a:p>
            <a:pPr marL="342900" indent="-342900">
              <a:buFont typeface="Arial" panose="020B0604020202020204" pitchFamily="34" charset="0"/>
              <a:buChar char="•"/>
            </a:pPr>
            <a:r>
              <a:rPr lang="en-US" sz="2000" dirty="0"/>
              <a:t>Chemistry &amp; Organic Chemistry: mixtures, density, emulsions, concentrations</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000" dirty="0"/>
              <a:t>Biology &amp; Physiology/Anatomy: Senses &amp; taste, Smell/Memory, Biologically wired to desire sweet &amp; fat,  impact of growing population, water use in agriculture</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000" dirty="0"/>
              <a:t>Mathematic: Statistic, data  analysis, consumer preferences, concentrations/conversions, cost of food waste</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000" dirty="0"/>
              <a:t>Social &amp; Cultural:  social changes due to globalization of food, impact of increase middle income-globally, hunger, food waste, water usage</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000" dirty="0"/>
              <a:t>Economic:  actual cost vs time cost as it relates to food &amp; cooking, financial impact of globalization on small farmers and specialized products</a:t>
            </a:r>
          </a:p>
          <a:p>
            <a:endParaRPr lang="en-US" sz="2000" dirty="0"/>
          </a:p>
        </p:txBody>
      </p:sp>
      <p:sp>
        <p:nvSpPr>
          <p:cNvPr id="2" name="Title 1">
            <a:extLst>
              <a:ext uri="{FF2B5EF4-FFF2-40B4-BE49-F238E27FC236}">
                <a16:creationId xmlns:a16="http://schemas.microsoft.com/office/drawing/2014/main" id="{83F99CF2-4A33-4663-9D10-9A71F17E4351}"/>
              </a:ext>
            </a:extLst>
          </p:cNvPr>
          <p:cNvSpPr>
            <a:spLocks noGrp="1"/>
          </p:cNvSpPr>
          <p:nvPr>
            <p:ph type="title"/>
          </p:nvPr>
        </p:nvSpPr>
        <p:spPr/>
        <p:txBody>
          <a:bodyPr>
            <a:normAutofit/>
          </a:bodyPr>
          <a:lstStyle/>
          <a:p>
            <a:r>
              <a:rPr lang="en-US" sz="3600" dirty="0"/>
              <a:t>Educational Application</a:t>
            </a:r>
          </a:p>
        </p:txBody>
      </p:sp>
    </p:spTree>
    <p:extLst>
      <p:ext uri="{BB962C8B-B14F-4D97-AF65-F5344CB8AC3E}">
        <p14:creationId xmlns:p14="http://schemas.microsoft.com/office/powerpoint/2010/main" val="4177427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DA0B12-055D-4ACA-9457-0F2F37EA3FB0}"/>
              </a:ext>
            </a:extLst>
          </p:cNvPr>
          <p:cNvPicPr>
            <a:picLocks noChangeAspect="1"/>
          </p:cNvPicPr>
          <p:nvPr/>
        </p:nvPicPr>
        <p:blipFill rotWithShape="1">
          <a:blip r:embed="rId3">
            <a:extLst>
              <a:ext uri="{28A0092B-C50C-407E-A947-70E740481C1C}">
                <a14:useLocalDpi xmlns:a14="http://schemas.microsoft.com/office/drawing/2010/main" val="0"/>
              </a:ext>
            </a:extLst>
          </a:blip>
          <a:srcRect l="32600" r="27488"/>
          <a:stretch/>
        </p:blipFill>
        <p:spPr>
          <a:xfrm>
            <a:off x="9625263" y="3332747"/>
            <a:ext cx="2353378" cy="3930928"/>
          </a:xfrm>
          <a:prstGeom prst="rect">
            <a:avLst/>
          </a:prstGeom>
        </p:spPr>
      </p:pic>
      <p:sp>
        <p:nvSpPr>
          <p:cNvPr id="2" name="Title 1">
            <a:extLst>
              <a:ext uri="{FF2B5EF4-FFF2-40B4-BE49-F238E27FC236}">
                <a16:creationId xmlns:a16="http://schemas.microsoft.com/office/drawing/2014/main" id="{D6DE0252-3D5E-4B50-913B-A4EC5E4EA4A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8D39C2E-BD80-4762-810A-006115F74993}"/>
              </a:ext>
            </a:extLst>
          </p:cNvPr>
          <p:cNvSpPr>
            <a:spLocks noGrp="1"/>
          </p:cNvSpPr>
          <p:nvPr>
            <p:ph idx="1"/>
          </p:nvPr>
        </p:nvSpPr>
        <p:spPr>
          <a:xfrm>
            <a:off x="519096" y="1577430"/>
            <a:ext cx="9106167" cy="4351338"/>
          </a:xfrm>
        </p:spPr>
        <p:txBody>
          <a:bodyPr vert="horz" lIns="91440" tIns="45720" rIns="91440" bIns="45720" rtlCol="0" anchor="t">
            <a:normAutofit/>
          </a:bodyPr>
          <a:lstStyle/>
          <a:p>
            <a:r>
              <a:rPr lang="en-US" sz="2400" dirty="0"/>
              <a:t>The food industry is a very diverse industry!</a:t>
            </a:r>
          </a:p>
          <a:p>
            <a:r>
              <a:rPr lang="en-US" sz="2400" dirty="0"/>
              <a:t>Food manufacturing accounts for 15% of all manufacturing jobs.</a:t>
            </a:r>
          </a:p>
          <a:p>
            <a:r>
              <a:rPr lang="en-US" sz="2400" dirty="0"/>
              <a:t>Americans spend about 13% expendable income on food.</a:t>
            </a:r>
          </a:p>
          <a:p>
            <a:r>
              <a:rPr lang="en-US" sz="2400" dirty="0"/>
              <a:t>We </a:t>
            </a:r>
            <a:r>
              <a:rPr lang="en-US" sz="2400" u="sng" dirty="0"/>
              <a:t>need</a:t>
            </a:r>
            <a:r>
              <a:rPr lang="en-US" sz="2400" dirty="0"/>
              <a:t> your students to become problem solvers!!  </a:t>
            </a:r>
          </a:p>
          <a:p>
            <a:pPr lvl="1"/>
            <a:r>
              <a:rPr lang="en-US" sz="2000" dirty="0"/>
              <a:t>Engineers, Product Developers, Research Scientists, Science Communicators, Regulators, Manufacturers, Food Safety Scientists, </a:t>
            </a:r>
            <a:r>
              <a:rPr lang="en-US" sz="2000" dirty="0" err="1"/>
              <a:t>etc</a:t>
            </a:r>
            <a:r>
              <a:rPr lang="en-US" sz="2000" dirty="0"/>
              <a:t>!</a:t>
            </a:r>
          </a:p>
          <a:p>
            <a:r>
              <a:rPr lang="en-US" sz="2400" dirty="0"/>
              <a:t>Food is FUN.  </a:t>
            </a:r>
          </a:p>
        </p:txBody>
      </p:sp>
    </p:spTree>
    <p:extLst>
      <p:ext uri="{BB962C8B-B14F-4D97-AF65-F5344CB8AC3E}">
        <p14:creationId xmlns:p14="http://schemas.microsoft.com/office/powerpoint/2010/main" val="2709475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36C7-D24E-4B96-8FDF-5908C87A74EA}"/>
              </a:ext>
            </a:extLst>
          </p:cNvPr>
          <p:cNvSpPr>
            <a:spLocks noGrp="1"/>
          </p:cNvSpPr>
          <p:nvPr>
            <p:ph type="title"/>
          </p:nvPr>
        </p:nvSpPr>
        <p:spPr/>
        <p:txBody>
          <a:bodyPr>
            <a:normAutofit/>
          </a:bodyPr>
          <a:lstStyle/>
          <a:p>
            <a:r>
              <a:rPr lang="en-US" sz="3600" dirty="0"/>
              <a:t>Any Questions?</a:t>
            </a:r>
          </a:p>
        </p:txBody>
      </p:sp>
      <p:pic>
        <p:nvPicPr>
          <p:cNvPr id="5" name="Content Placeholder 4">
            <a:extLst>
              <a:ext uri="{FF2B5EF4-FFF2-40B4-BE49-F238E27FC236}">
                <a16:creationId xmlns:a16="http://schemas.microsoft.com/office/drawing/2014/main" id="{50C75E31-E0B3-45B1-BF0D-8C57E3344C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3134" y="1825625"/>
            <a:ext cx="6525732" cy="4351338"/>
          </a:xfrm>
        </p:spPr>
      </p:pic>
    </p:spTree>
    <p:extLst>
      <p:ext uri="{BB962C8B-B14F-4D97-AF65-F5344CB8AC3E}">
        <p14:creationId xmlns:p14="http://schemas.microsoft.com/office/powerpoint/2010/main" val="355022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67D1-6F44-47E0-B273-6B97CE92FA0D}"/>
              </a:ext>
            </a:extLst>
          </p:cNvPr>
          <p:cNvSpPr>
            <a:spLocks noGrp="1"/>
          </p:cNvSpPr>
          <p:nvPr>
            <p:ph type="title"/>
          </p:nvPr>
        </p:nvSpPr>
        <p:spPr/>
        <p:txBody>
          <a:bodyPr>
            <a:normAutofit/>
          </a:bodyPr>
          <a:lstStyle/>
          <a:p>
            <a:r>
              <a:rPr lang="en-US" sz="3600" dirty="0"/>
              <a:t>What is Food Science?</a:t>
            </a:r>
          </a:p>
        </p:txBody>
      </p:sp>
      <p:cxnSp>
        <p:nvCxnSpPr>
          <p:cNvPr id="6" name="Straight Connector 5">
            <a:extLst>
              <a:ext uri="{FF2B5EF4-FFF2-40B4-BE49-F238E27FC236}">
                <a16:creationId xmlns:a16="http://schemas.microsoft.com/office/drawing/2014/main" id="{3FCAE049-A9DA-409E-BCD0-5B4C97637278}"/>
              </a:ext>
            </a:extLst>
          </p:cNvPr>
          <p:cNvCxnSpPr>
            <a:cxnSpLocks/>
          </p:cNvCxnSpPr>
          <p:nvPr/>
        </p:nvCxnSpPr>
        <p:spPr>
          <a:xfrm flipV="1">
            <a:off x="6582720" y="1651117"/>
            <a:ext cx="712124" cy="1219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DA7A69E-CAF2-41BC-A038-5ACCB6782F06}"/>
              </a:ext>
            </a:extLst>
          </p:cNvPr>
          <p:cNvSpPr txBox="1"/>
          <p:nvPr/>
        </p:nvSpPr>
        <p:spPr>
          <a:xfrm>
            <a:off x="7009922" y="1210483"/>
            <a:ext cx="1219200" cy="338554"/>
          </a:xfrm>
          <a:prstGeom prst="rect">
            <a:avLst/>
          </a:prstGeom>
          <a:noFill/>
        </p:spPr>
        <p:txBody>
          <a:bodyPr wrap="square" rtlCol="0">
            <a:spAutoFit/>
          </a:bodyPr>
          <a:lstStyle/>
          <a:p>
            <a:r>
              <a:rPr lang="en-US" sz="1600" dirty="0">
                <a:solidFill>
                  <a:schemeClr val="accent3"/>
                </a:solidFill>
              </a:rPr>
              <a:t>Sensory</a:t>
            </a:r>
            <a:endParaRPr lang="en-US" sz="1400" dirty="0">
              <a:solidFill>
                <a:schemeClr val="accent3"/>
              </a:solidFill>
            </a:endParaRPr>
          </a:p>
        </p:txBody>
      </p:sp>
      <p:cxnSp>
        <p:nvCxnSpPr>
          <p:cNvPr id="9" name="Straight Connector 8">
            <a:extLst>
              <a:ext uri="{FF2B5EF4-FFF2-40B4-BE49-F238E27FC236}">
                <a16:creationId xmlns:a16="http://schemas.microsoft.com/office/drawing/2014/main" id="{9B56401E-D539-49E0-A41F-1EC427296DCE}"/>
              </a:ext>
            </a:extLst>
          </p:cNvPr>
          <p:cNvCxnSpPr>
            <a:cxnSpLocks/>
            <a:stCxn id="49" idx="3"/>
          </p:cNvCxnSpPr>
          <p:nvPr/>
        </p:nvCxnSpPr>
        <p:spPr>
          <a:xfrm flipV="1">
            <a:off x="3935476" y="4501209"/>
            <a:ext cx="1550446" cy="4251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C49AEF-1516-459D-BE1E-590D2E477E23}"/>
              </a:ext>
            </a:extLst>
          </p:cNvPr>
          <p:cNvCxnSpPr>
            <a:cxnSpLocks/>
          </p:cNvCxnSpPr>
          <p:nvPr/>
        </p:nvCxnSpPr>
        <p:spPr>
          <a:xfrm flipH="1" flipV="1">
            <a:off x="4462436" y="2438921"/>
            <a:ext cx="973391" cy="7312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17FB70-CBA9-474D-86C1-5FB8FC2E066F}"/>
              </a:ext>
            </a:extLst>
          </p:cNvPr>
          <p:cNvCxnSpPr>
            <a:cxnSpLocks/>
          </p:cNvCxnSpPr>
          <p:nvPr/>
        </p:nvCxnSpPr>
        <p:spPr>
          <a:xfrm flipV="1">
            <a:off x="6080459" y="4951346"/>
            <a:ext cx="26326" cy="7881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712223C-AD0D-4B05-B3BB-0E233A71972F}"/>
              </a:ext>
            </a:extLst>
          </p:cNvPr>
          <p:cNvSpPr/>
          <p:nvPr/>
        </p:nvSpPr>
        <p:spPr>
          <a:xfrm>
            <a:off x="5259566" y="2926419"/>
            <a:ext cx="1798673" cy="1809459"/>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Areas </a:t>
            </a:r>
            <a:r>
              <a:rPr lang="en-US" sz="2000" dirty="0"/>
              <a:t>of</a:t>
            </a:r>
            <a:r>
              <a:rPr lang="en-US" sz="2800" dirty="0"/>
              <a:t> Study</a:t>
            </a:r>
          </a:p>
        </p:txBody>
      </p:sp>
      <p:cxnSp>
        <p:nvCxnSpPr>
          <p:cNvPr id="36" name="Straight Connector 35">
            <a:extLst>
              <a:ext uri="{FF2B5EF4-FFF2-40B4-BE49-F238E27FC236}">
                <a16:creationId xmlns:a16="http://schemas.microsoft.com/office/drawing/2014/main" id="{EE6D3F4C-1423-4BF0-8D70-EDFDB58653E3}"/>
              </a:ext>
            </a:extLst>
          </p:cNvPr>
          <p:cNvCxnSpPr>
            <a:cxnSpLocks/>
          </p:cNvCxnSpPr>
          <p:nvPr/>
        </p:nvCxnSpPr>
        <p:spPr>
          <a:xfrm flipH="1" flipV="1">
            <a:off x="6097297" y="2201316"/>
            <a:ext cx="9488" cy="5630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8FD2BCF-9879-43C4-B39B-91F7EA60378D}"/>
              </a:ext>
            </a:extLst>
          </p:cNvPr>
          <p:cNvCxnSpPr>
            <a:cxnSpLocks/>
          </p:cNvCxnSpPr>
          <p:nvPr/>
        </p:nvCxnSpPr>
        <p:spPr>
          <a:xfrm flipV="1">
            <a:off x="6913094" y="2620922"/>
            <a:ext cx="584711" cy="5209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6A3357F-E955-492C-B859-316C1751A658}"/>
              </a:ext>
            </a:extLst>
          </p:cNvPr>
          <p:cNvCxnSpPr>
            <a:cxnSpLocks/>
          </p:cNvCxnSpPr>
          <p:nvPr/>
        </p:nvCxnSpPr>
        <p:spPr>
          <a:xfrm flipH="1" flipV="1">
            <a:off x="7225327" y="3639134"/>
            <a:ext cx="816514" cy="11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29D0E0E-190F-44F4-B9CE-C16F2E791D31}"/>
              </a:ext>
            </a:extLst>
          </p:cNvPr>
          <p:cNvCxnSpPr>
            <a:cxnSpLocks/>
          </p:cNvCxnSpPr>
          <p:nvPr/>
        </p:nvCxnSpPr>
        <p:spPr>
          <a:xfrm flipV="1">
            <a:off x="5116696" y="4859430"/>
            <a:ext cx="531686" cy="5909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C77C2F6-E9DB-43DE-8AC1-9E08E3774CD4}"/>
              </a:ext>
            </a:extLst>
          </p:cNvPr>
          <p:cNvCxnSpPr>
            <a:cxnSpLocks/>
          </p:cNvCxnSpPr>
          <p:nvPr/>
        </p:nvCxnSpPr>
        <p:spPr>
          <a:xfrm flipH="1" flipV="1">
            <a:off x="6654793" y="4733563"/>
            <a:ext cx="278179" cy="570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93198F2-2C52-4B32-A0A4-E2068B950460}"/>
              </a:ext>
            </a:extLst>
          </p:cNvPr>
          <p:cNvCxnSpPr>
            <a:cxnSpLocks/>
          </p:cNvCxnSpPr>
          <p:nvPr/>
        </p:nvCxnSpPr>
        <p:spPr>
          <a:xfrm flipH="1" flipV="1">
            <a:off x="6932973" y="4464014"/>
            <a:ext cx="1294137" cy="8754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7B89210-D123-4C62-B4C5-9D5FB7283640}"/>
              </a:ext>
            </a:extLst>
          </p:cNvPr>
          <p:cNvCxnSpPr>
            <a:cxnSpLocks/>
          </p:cNvCxnSpPr>
          <p:nvPr/>
        </p:nvCxnSpPr>
        <p:spPr>
          <a:xfrm>
            <a:off x="4136818" y="3098985"/>
            <a:ext cx="1037433" cy="3929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EDF0DC8-CF8D-40AB-B33B-F2720E799AF5}"/>
              </a:ext>
            </a:extLst>
          </p:cNvPr>
          <p:cNvSpPr txBox="1"/>
          <p:nvPr/>
        </p:nvSpPr>
        <p:spPr>
          <a:xfrm>
            <a:off x="5713772" y="5878091"/>
            <a:ext cx="1219200" cy="369332"/>
          </a:xfrm>
          <a:prstGeom prst="rect">
            <a:avLst/>
          </a:prstGeom>
          <a:noFill/>
        </p:spPr>
        <p:txBody>
          <a:bodyPr wrap="square" rtlCol="0">
            <a:spAutoFit/>
          </a:bodyPr>
          <a:lstStyle/>
          <a:p>
            <a:r>
              <a:rPr lang="en-US" dirty="0">
                <a:solidFill>
                  <a:schemeClr val="accent3"/>
                </a:solidFill>
              </a:rPr>
              <a:t>Biology</a:t>
            </a:r>
            <a:endParaRPr lang="en-US" sz="1600" dirty="0">
              <a:solidFill>
                <a:schemeClr val="accent3"/>
              </a:solidFill>
            </a:endParaRPr>
          </a:p>
        </p:txBody>
      </p:sp>
      <p:sp>
        <p:nvSpPr>
          <p:cNvPr id="37" name="TextBox 36">
            <a:extLst>
              <a:ext uri="{FF2B5EF4-FFF2-40B4-BE49-F238E27FC236}">
                <a16:creationId xmlns:a16="http://schemas.microsoft.com/office/drawing/2014/main" id="{893673C2-4DF6-491F-B2FF-C76EACB2D786}"/>
              </a:ext>
            </a:extLst>
          </p:cNvPr>
          <p:cNvSpPr txBox="1"/>
          <p:nvPr/>
        </p:nvSpPr>
        <p:spPr>
          <a:xfrm>
            <a:off x="3810108" y="1939570"/>
            <a:ext cx="1702982" cy="369332"/>
          </a:xfrm>
          <a:prstGeom prst="rect">
            <a:avLst/>
          </a:prstGeom>
          <a:solidFill>
            <a:schemeClr val="bg1"/>
          </a:solidFill>
        </p:spPr>
        <p:txBody>
          <a:bodyPr wrap="square" rtlCol="0">
            <a:spAutoFit/>
          </a:bodyPr>
          <a:lstStyle/>
          <a:p>
            <a:r>
              <a:rPr lang="en-US" dirty="0">
                <a:solidFill>
                  <a:schemeClr val="accent3"/>
                </a:solidFill>
              </a:rPr>
              <a:t>Engineering</a:t>
            </a:r>
            <a:endParaRPr lang="en-US" sz="1600" dirty="0">
              <a:solidFill>
                <a:schemeClr val="accent3"/>
              </a:solidFill>
            </a:endParaRPr>
          </a:p>
        </p:txBody>
      </p:sp>
      <p:sp>
        <p:nvSpPr>
          <p:cNvPr id="39" name="TextBox 38">
            <a:extLst>
              <a:ext uri="{FF2B5EF4-FFF2-40B4-BE49-F238E27FC236}">
                <a16:creationId xmlns:a16="http://schemas.microsoft.com/office/drawing/2014/main" id="{5B3252CE-39E6-4F0C-932E-E745AC639CE9}"/>
              </a:ext>
            </a:extLst>
          </p:cNvPr>
          <p:cNvSpPr txBox="1"/>
          <p:nvPr/>
        </p:nvSpPr>
        <p:spPr>
          <a:xfrm>
            <a:off x="5409085" y="1760313"/>
            <a:ext cx="1369073" cy="369332"/>
          </a:xfrm>
          <a:prstGeom prst="rect">
            <a:avLst/>
          </a:prstGeom>
          <a:solidFill>
            <a:schemeClr val="bg1"/>
          </a:solidFill>
        </p:spPr>
        <p:txBody>
          <a:bodyPr wrap="square" rtlCol="0">
            <a:spAutoFit/>
          </a:bodyPr>
          <a:lstStyle/>
          <a:p>
            <a:r>
              <a:rPr lang="en-US" dirty="0">
                <a:solidFill>
                  <a:schemeClr val="accent3"/>
                </a:solidFill>
              </a:rPr>
              <a:t>Chemistry</a:t>
            </a:r>
            <a:endParaRPr lang="en-US" sz="1600" dirty="0">
              <a:solidFill>
                <a:schemeClr val="accent3"/>
              </a:solidFill>
            </a:endParaRPr>
          </a:p>
        </p:txBody>
      </p:sp>
      <p:sp>
        <p:nvSpPr>
          <p:cNvPr id="40" name="TextBox 39">
            <a:extLst>
              <a:ext uri="{FF2B5EF4-FFF2-40B4-BE49-F238E27FC236}">
                <a16:creationId xmlns:a16="http://schemas.microsoft.com/office/drawing/2014/main" id="{354A52B4-C7D3-4E7F-A57A-84F59EB0DE04}"/>
              </a:ext>
            </a:extLst>
          </p:cNvPr>
          <p:cNvSpPr txBox="1"/>
          <p:nvPr/>
        </p:nvSpPr>
        <p:spPr>
          <a:xfrm>
            <a:off x="7000218" y="1198474"/>
            <a:ext cx="1215649" cy="369332"/>
          </a:xfrm>
          <a:prstGeom prst="rect">
            <a:avLst/>
          </a:prstGeom>
          <a:solidFill>
            <a:schemeClr val="bg1"/>
          </a:solidFill>
        </p:spPr>
        <p:txBody>
          <a:bodyPr wrap="square" rtlCol="0">
            <a:spAutoFit/>
          </a:bodyPr>
          <a:lstStyle/>
          <a:p>
            <a:r>
              <a:rPr lang="en-US" dirty="0">
                <a:solidFill>
                  <a:schemeClr val="accent3"/>
                </a:solidFill>
              </a:rPr>
              <a:t>Sensory</a:t>
            </a:r>
            <a:endParaRPr lang="en-US" sz="1600" dirty="0">
              <a:solidFill>
                <a:schemeClr val="accent3"/>
              </a:solidFill>
            </a:endParaRPr>
          </a:p>
        </p:txBody>
      </p:sp>
      <p:sp>
        <p:nvSpPr>
          <p:cNvPr id="41" name="TextBox 40">
            <a:extLst>
              <a:ext uri="{FF2B5EF4-FFF2-40B4-BE49-F238E27FC236}">
                <a16:creationId xmlns:a16="http://schemas.microsoft.com/office/drawing/2014/main" id="{66ABEA6F-741D-4F1C-9EEC-B3EC8F8E9533}"/>
              </a:ext>
            </a:extLst>
          </p:cNvPr>
          <p:cNvSpPr txBox="1"/>
          <p:nvPr/>
        </p:nvSpPr>
        <p:spPr>
          <a:xfrm>
            <a:off x="7496371" y="2301022"/>
            <a:ext cx="2696767" cy="369332"/>
          </a:xfrm>
          <a:prstGeom prst="rect">
            <a:avLst/>
          </a:prstGeom>
          <a:solidFill>
            <a:schemeClr val="bg1"/>
          </a:solidFill>
        </p:spPr>
        <p:txBody>
          <a:bodyPr wrap="square" rtlCol="0">
            <a:spAutoFit/>
          </a:bodyPr>
          <a:lstStyle/>
          <a:p>
            <a:r>
              <a:rPr lang="en-US" dirty="0">
                <a:solidFill>
                  <a:schemeClr val="accent3"/>
                </a:solidFill>
              </a:rPr>
              <a:t>Microbiology &amp; Quality</a:t>
            </a:r>
            <a:endParaRPr lang="en-US" sz="1600" dirty="0">
              <a:solidFill>
                <a:schemeClr val="accent3"/>
              </a:solidFill>
            </a:endParaRPr>
          </a:p>
        </p:txBody>
      </p:sp>
      <p:sp>
        <p:nvSpPr>
          <p:cNvPr id="42" name="TextBox 41">
            <a:extLst>
              <a:ext uri="{FF2B5EF4-FFF2-40B4-BE49-F238E27FC236}">
                <a16:creationId xmlns:a16="http://schemas.microsoft.com/office/drawing/2014/main" id="{C538639B-7B32-4D96-BF80-C7CAF4C55B53}"/>
              </a:ext>
            </a:extLst>
          </p:cNvPr>
          <p:cNvSpPr txBox="1"/>
          <p:nvPr/>
        </p:nvSpPr>
        <p:spPr>
          <a:xfrm>
            <a:off x="7991786" y="3381699"/>
            <a:ext cx="2696767" cy="369332"/>
          </a:xfrm>
          <a:prstGeom prst="rect">
            <a:avLst/>
          </a:prstGeom>
          <a:solidFill>
            <a:schemeClr val="bg1"/>
          </a:solidFill>
        </p:spPr>
        <p:txBody>
          <a:bodyPr wrap="square" rtlCol="0">
            <a:spAutoFit/>
          </a:bodyPr>
          <a:lstStyle/>
          <a:p>
            <a:r>
              <a:rPr lang="en-US" dirty="0">
                <a:solidFill>
                  <a:schemeClr val="accent3"/>
                </a:solidFill>
              </a:rPr>
              <a:t>Laws &amp; Regulations</a:t>
            </a:r>
            <a:endParaRPr lang="en-US" sz="1600" dirty="0">
              <a:solidFill>
                <a:schemeClr val="accent3"/>
              </a:solidFill>
            </a:endParaRPr>
          </a:p>
        </p:txBody>
      </p:sp>
      <p:sp>
        <p:nvSpPr>
          <p:cNvPr id="43" name="TextBox 42">
            <a:extLst>
              <a:ext uri="{FF2B5EF4-FFF2-40B4-BE49-F238E27FC236}">
                <a16:creationId xmlns:a16="http://schemas.microsoft.com/office/drawing/2014/main" id="{FEBBCBBC-A403-46B3-96C4-F044F030E362}"/>
              </a:ext>
            </a:extLst>
          </p:cNvPr>
          <p:cNvSpPr txBox="1"/>
          <p:nvPr/>
        </p:nvSpPr>
        <p:spPr>
          <a:xfrm>
            <a:off x="8264261" y="5185593"/>
            <a:ext cx="2696767" cy="369332"/>
          </a:xfrm>
          <a:prstGeom prst="rect">
            <a:avLst/>
          </a:prstGeom>
          <a:solidFill>
            <a:schemeClr val="bg1"/>
          </a:solidFill>
        </p:spPr>
        <p:txBody>
          <a:bodyPr wrap="square" rtlCol="0">
            <a:spAutoFit/>
          </a:bodyPr>
          <a:lstStyle/>
          <a:p>
            <a:r>
              <a:rPr lang="en-US" dirty="0">
                <a:solidFill>
                  <a:schemeClr val="accent3"/>
                </a:solidFill>
              </a:rPr>
              <a:t>Statistics</a:t>
            </a:r>
            <a:endParaRPr lang="en-US" sz="1600" dirty="0">
              <a:solidFill>
                <a:schemeClr val="accent3"/>
              </a:solidFill>
            </a:endParaRPr>
          </a:p>
        </p:txBody>
      </p:sp>
      <p:sp>
        <p:nvSpPr>
          <p:cNvPr id="44" name="TextBox 43">
            <a:extLst>
              <a:ext uri="{FF2B5EF4-FFF2-40B4-BE49-F238E27FC236}">
                <a16:creationId xmlns:a16="http://schemas.microsoft.com/office/drawing/2014/main" id="{17E1005D-D20A-4731-A333-76476BBA4819}"/>
              </a:ext>
            </a:extLst>
          </p:cNvPr>
          <p:cNvSpPr txBox="1"/>
          <p:nvPr/>
        </p:nvSpPr>
        <p:spPr>
          <a:xfrm>
            <a:off x="6810262" y="5264128"/>
            <a:ext cx="1287212" cy="369332"/>
          </a:xfrm>
          <a:prstGeom prst="rect">
            <a:avLst/>
          </a:prstGeom>
          <a:solidFill>
            <a:schemeClr val="bg1"/>
          </a:solidFill>
        </p:spPr>
        <p:txBody>
          <a:bodyPr wrap="square" rtlCol="0">
            <a:spAutoFit/>
          </a:bodyPr>
          <a:lstStyle/>
          <a:p>
            <a:r>
              <a:rPr lang="en-US" dirty="0">
                <a:solidFill>
                  <a:schemeClr val="accent3"/>
                </a:solidFill>
              </a:rPr>
              <a:t>Nutrition</a:t>
            </a:r>
            <a:endParaRPr lang="en-US" sz="1600" dirty="0">
              <a:solidFill>
                <a:schemeClr val="accent3"/>
              </a:solidFill>
            </a:endParaRPr>
          </a:p>
        </p:txBody>
      </p:sp>
      <p:sp>
        <p:nvSpPr>
          <p:cNvPr id="45" name="TextBox 44">
            <a:extLst>
              <a:ext uri="{FF2B5EF4-FFF2-40B4-BE49-F238E27FC236}">
                <a16:creationId xmlns:a16="http://schemas.microsoft.com/office/drawing/2014/main" id="{E30D7121-A311-4D1C-BC24-A4E831FD2C72}"/>
              </a:ext>
            </a:extLst>
          </p:cNvPr>
          <p:cNvSpPr txBox="1"/>
          <p:nvPr/>
        </p:nvSpPr>
        <p:spPr>
          <a:xfrm>
            <a:off x="4508098" y="5416426"/>
            <a:ext cx="1287212" cy="369332"/>
          </a:xfrm>
          <a:prstGeom prst="rect">
            <a:avLst/>
          </a:prstGeom>
          <a:solidFill>
            <a:schemeClr val="bg1"/>
          </a:solidFill>
        </p:spPr>
        <p:txBody>
          <a:bodyPr wrap="square" rtlCol="0">
            <a:spAutoFit/>
          </a:bodyPr>
          <a:lstStyle/>
          <a:p>
            <a:r>
              <a:rPr lang="en-US" dirty="0">
                <a:solidFill>
                  <a:schemeClr val="accent3"/>
                </a:solidFill>
              </a:rPr>
              <a:t>Physics</a:t>
            </a:r>
            <a:endParaRPr lang="en-US" sz="1600" dirty="0">
              <a:solidFill>
                <a:schemeClr val="accent3"/>
              </a:solidFill>
            </a:endParaRPr>
          </a:p>
        </p:txBody>
      </p:sp>
      <p:sp>
        <p:nvSpPr>
          <p:cNvPr id="46" name="TextBox 45">
            <a:extLst>
              <a:ext uri="{FF2B5EF4-FFF2-40B4-BE49-F238E27FC236}">
                <a16:creationId xmlns:a16="http://schemas.microsoft.com/office/drawing/2014/main" id="{4A071DDA-ACDB-4DEB-B8FA-DE39228C5A25}"/>
              </a:ext>
            </a:extLst>
          </p:cNvPr>
          <p:cNvSpPr txBox="1"/>
          <p:nvPr/>
        </p:nvSpPr>
        <p:spPr>
          <a:xfrm>
            <a:off x="2087217" y="3410558"/>
            <a:ext cx="2100640" cy="646331"/>
          </a:xfrm>
          <a:prstGeom prst="rect">
            <a:avLst/>
          </a:prstGeom>
          <a:solidFill>
            <a:schemeClr val="bg1"/>
          </a:solidFill>
        </p:spPr>
        <p:txBody>
          <a:bodyPr wrap="square" rtlCol="0">
            <a:spAutoFit/>
          </a:bodyPr>
          <a:lstStyle/>
          <a:p>
            <a:r>
              <a:rPr lang="en-US" dirty="0">
                <a:solidFill>
                  <a:schemeClr val="accent3"/>
                </a:solidFill>
              </a:rPr>
              <a:t>Horticulture &amp; Animal Sciences</a:t>
            </a:r>
            <a:endParaRPr lang="en-US" sz="1600" dirty="0">
              <a:solidFill>
                <a:schemeClr val="accent3"/>
              </a:solidFill>
            </a:endParaRPr>
          </a:p>
        </p:txBody>
      </p:sp>
      <p:sp>
        <p:nvSpPr>
          <p:cNvPr id="48" name="TextBox 47">
            <a:extLst>
              <a:ext uri="{FF2B5EF4-FFF2-40B4-BE49-F238E27FC236}">
                <a16:creationId xmlns:a16="http://schemas.microsoft.com/office/drawing/2014/main" id="{F371CD8E-26E2-467A-B63F-E4C41EF485D0}"/>
              </a:ext>
            </a:extLst>
          </p:cNvPr>
          <p:cNvSpPr txBox="1"/>
          <p:nvPr/>
        </p:nvSpPr>
        <p:spPr>
          <a:xfrm>
            <a:off x="2759454" y="2670354"/>
            <a:ext cx="1702982" cy="369332"/>
          </a:xfrm>
          <a:prstGeom prst="rect">
            <a:avLst/>
          </a:prstGeom>
          <a:solidFill>
            <a:schemeClr val="bg1"/>
          </a:solidFill>
        </p:spPr>
        <p:txBody>
          <a:bodyPr wrap="square" rtlCol="0">
            <a:spAutoFit/>
          </a:bodyPr>
          <a:lstStyle/>
          <a:p>
            <a:r>
              <a:rPr lang="en-US" dirty="0">
                <a:solidFill>
                  <a:schemeClr val="accent3"/>
                </a:solidFill>
              </a:rPr>
              <a:t>Biochemistry</a:t>
            </a:r>
            <a:endParaRPr lang="en-US" sz="1600" dirty="0">
              <a:solidFill>
                <a:schemeClr val="accent3"/>
              </a:solidFill>
            </a:endParaRPr>
          </a:p>
        </p:txBody>
      </p:sp>
      <p:sp>
        <p:nvSpPr>
          <p:cNvPr id="49" name="TextBox 48">
            <a:extLst>
              <a:ext uri="{FF2B5EF4-FFF2-40B4-BE49-F238E27FC236}">
                <a16:creationId xmlns:a16="http://schemas.microsoft.com/office/drawing/2014/main" id="{CA7735D4-826E-47BD-BA21-E92C66178175}"/>
              </a:ext>
            </a:extLst>
          </p:cNvPr>
          <p:cNvSpPr txBox="1"/>
          <p:nvPr/>
        </p:nvSpPr>
        <p:spPr>
          <a:xfrm>
            <a:off x="612802" y="4603224"/>
            <a:ext cx="3322674" cy="646331"/>
          </a:xfrm>
          <a:prstGeom prst="rect">
            <a:avLst/>
          </a:prstGeom>
          <a:noFill/>
        </p:spPr>
        <p:txBody>
          <a:bodyPr wrap="square" rtlCol="0">
            <a:spAutoFit/>
          </a:bodyPr>
          <a:lstStyle/>
          <a:p>
            <a:pPr algn="r"/>
            <a:r>
              <a:rPr lang="en-US" dirty="0">
                <a:solidFill>
                  <a:schemeClr val="accent3"/>
                </a:solidFill>
              </a:rPr>
              <a:t>Material Science &amp;</a:t>
            </a:r>
          </a:p>
          <a:p>
            <a:pPr algn="r"/>
            <a:r>
              <a:rPr lang="en-US" dirty="0">
                <a:solidFill>
                  <a:schemeClr val="accent3"/>
                </a:solidFill>
              </a:rPr>
              <a:t>Packaging</a:t>
            </a:r>
            <a:endParaRPr lang="en-US" sz="1600" dirty="0">
              <a:solidFill>
                <a:schemeClr val="accent3"/>
              </a:solidFill>
            </a:endParaRPr>
          </a:p>
        </p:txBody>
      </p:sp>
      <p:cxnSp>
        <p:nvCxnSpPr>
          <p:cNvPr id="66" name="Straight Connector 65">
            <a:extLst>
              <a:ext uri="{FF2B5EF4-FFF2-40B4-BE49-F238E27FC236}">
                <a16:creationId xmlns:a16="http://schemas.microsoft.com/office/drawing/2014/main" id="{278B45A2-3A04-4F0A-A9B0-36F857AA0D39}"/>
              </a:ext>
            </a:extLst>
          </p:cNvPr>
          <p:cNvCxnSpPr>
            <a:cxnSpLocks/>
          </p:cNvCxnSpPr>
          <p:nvPr/>
        </p:nvCxnSpPr>
        <p:spPr>
          <a:xfrm>
            <a:off x="3810108" y="3842192"/>
            <a:ext cx="1306588" cy="38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48C2B63-315B-44C1-9845-E66CC69CC428}"/>
              </a:ext>
            </a:extLst>
          </p:cNvPr>
          <p:cNvCxnSpPr>
            <a:cxnSpLocks/>
            <a:stCxn id="57" idx="1"/>
          </p:cNvCxnSpPr>
          <p:nvPr/>
        </p:nvCxnSpPr>
        <p:spPr>
          <a:xfrm flipH="1" flipV="1">
            <a:off x="7201110" y="4111711"/>
            <a:ext cx="1371948" cy="2856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D066F02-B623-4E2B-8FAD-4786CB4B3BEB}"/>
              </a:ext>
            </a:extLst>
          </p:cNvPr>
          <p:cNvSpPr txBox="1"/>
          <p:nvPr/>
        </p:nvSpPr>
        <p:spPr>
          <a:xfrm>
            <a:off x="8573058" y="4074196"/>
            <a:ext cx="2115495" cy="646331"/>
          </a:xfrm>
          <a:prstGeom prst="rect">
            <a:avLst/>
          </a:prstGeom>
          <a:solidFill>
            <a:schemeClr val="bg1"/>
          </a:solidFill>
        </p:spPr>
        <p:txBody>
          <a:bodyPr wrap="square" rtlCol="0">
            <a:spAutoFit/>
          </a:bodyPr>
          <a:lstStyle/>
          <a:p>
            <a:r>
              <a:rPr lang="en-US" dirty="0">
                <a:solidFill>
                  <a:schemeClr val="accent3"/>
                </a:solidFill>
              </a:rPr>
              <a:t>Marketing &amp; Business</a:t>
            </a:r>
            <a:endParaRPr lang="en-US" sz="1600" dirty="0">
              <a:solidFill>
                <a:schemeClr val="accent3"/>
              </a:solidFill>
            </a:endParaRPr>
          </a:p>
        </p:txBody>
      </p:sp>
    </p:spTree>
    <p:extLst>
      <p:ext uri="{BB962C8B-B14F-4D97-AF65-F5344CB8AC3E}">
        <p14:creationId xmlns:p14="http://schemas.microsoft.com/office/powerpoint/2010/main" val="2321234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67D1-6F44-47E0-B273-6B97CE92FA0D}"/>
              </a:ext>
            </a:extLst>
          </p:cNvPr>
          <p:cNvSpPr>
            <a:spLocks noGrp="1"/>
          </p:cNvSpPr>
          <p:nvPr>
            <p:ph type="title"/>
          </p:nvPr>
        </p:nvSpPr>
        <p:spPr/>
        <p:txBody>
          <a:bodyPr>
            <a:normAutofit/>
          </a:bodyPr>
          <a:lstStyle/>
          <a:p>
            <a:r>
              <a:rPr lang="en-US" sz="3600" dirty="0"/>
              <a:t>What is Food Science?</a:t>
            </a:r>
          </a:p>
        </p:txBody>
      </p:sp>
      <p:cxnSp>
        <p:nvCxnSpPr>
          <p:cNvPr id="6" name="Straight Connector 5">
            <a:extLst>
              <a:ext uri="{FF2B5EF4-FFF2-40B4-BE49-F238E27FC236}">
                <a16:creationId xmlns:a16="http://schemas.microsoft.com/office/drawing/2014/main" id="{3FCAE049-A9DA-409E-BCD0-5B4C97637278}"/>
              </a:ext>
            </a:extLst>
          </p:cNvPr>
          <p:cNvCxnSpPr>
            <a:cxnSpLocks/>
          </p:cNvCxnSpPr>
          <p:nvPr/>
        </p:nvCxnSpPr>
        <p:spPr>
          <a:xfrm flipV="1">
            <a:off x="6582720" y="1651117"/>
            <a:ext cx="712124" cy="1219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DA7A69E-CAF2-41BC-A038-5ACCB6782F06}"/>
              </a:ext>
            </a:extLst>
          </p:cNvPr>
          <p:cNvSpPr txBox="1"/>
          <p:nvPr/>
        </p:nvSpPr>
        <p:spPr>
          <a:xfrm>
            <a:off x="7009922" y="1210483"/>
            <a:ext cx="1219200" cy="338554"/>
          </a:xfrm>
          <a:prstGeom prst="rect">
            <a:avLst/>
          </a:prstGeom>
          <a:noFill/>
        </p:spPr>
        <p:txBody>
          <a:bodyPr wrap="square" rtlCol="0">
            <a:spAutoFit/>
          </a:bodyPr>
          <a:lstStyle/>
          <a:p>
            <a:r>
              <a:rPr lang="en-US" sz="1600" dirty="0">
                <a:solidFill>
                  <a:schemeClr val="accent3"/>
                </a:solidFill>
              </a:rPr>
              <a:t>Sensory</a:t>
            </a:r>
            <a:endParaRPr lang="en-US" sz="1400" dirty="0">
              <a:solidFill>
                <a:schemeClr val="accent3"/>
              </a:solidFill>
            </a:endParaRPr>
          </a:p>
        </p:txBody>
      </p:sp>
      <p:cxnSp>
        <p:nvCxnSpPr>
          <p:cNvPr id="9" name="Straight Connector 8">
            <a:extLst>
              <a:ext uri="{FF2B5EF4-FFF2-40B4-BE49-F238E27FC236}">
                <a16:creationId xmlns:a16="http://schemas.microsoft.com/office/drawing/2014/main" id="{9B56401E-D539-49E0-A41F-1EC427296DCE}"/>
              </a:ext>
            </a:extLst>
          </p:cNvPr>
          <p:cNvCxnSpPr/>
          <p:nvPr/>
        </p:nvCxnSpPr>
        <p:spPr>
          <a:xfrm flipV="1">
            <a:off x="4114322" y="4501209"/>
            <a:ext cx="1371600" cy="900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C49AEF-1516-459D-BE1E-590D2E477E23}"/>
              </a:ext>
            </a:extLst>
          </p:cNvPr>
          <p:cNvCxnSpPr>
            <a:cxnSpLocks/>
          </p:cNvCxnSpPr>
          <p:nvPr/>
        </p:nvCxnSpPr>
        <p:spPr>
          <a:xfrm flipH="1" flipV="1">
            <a:off x="3913916" y="2595932"/>
            <a:ext cx="1364608" cy="7767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FBCA77-2678-4BCA-A79B-1EBFE7003256}"/>
              </a:ext>
            </a:extLst>
          </p:cNvPr>
          <p:cNvSpPr txBox="1"/>
          <p:nvPr/>
        </p:nvSpPr>
        <p:spPr>
          <a:xfrm>
            <a:off x="2813985" y="2174428"/>
            <a:ext cx="1538789" cy="646331"/>
          </a:xfrm>
          <a:prstGeom prst="rect">
            <a:avLst/>
          </a:prstGeom>
          <a:noFill/>
        </p:spPr>
        <p:txBody>
          <a:bodyPr wrap="square" rtlCol="0">
            <a:spAutoFit/>
          </a:bodyPr>
          <a:lstStyle/>
          <a:p>
            <a:r>
              <a:rPr lang="en-US" dirty="0">
                <a:solidFill>
                  <a:schemeClr val="accent3"/>
                </a:solidFill>
              </a:rPr>
              <a:t>Vitamins &amp; Minerals</a:t>
            </a:r>
            <a:endParaRPr lang="en-US" sz="1600" dirty="0">
              <a:solidFill>
                <a:schemeClr val="accent3"/>
              </a:solidFill>
            </a:endParaRPr>
          </a:p>
        </p:txBody>
      </p:sp>
      <p:sp>
        <p:nvSpPr>
          <p:cNvPr id="14" name="TextBox 13">
            <a:extLst>
              <a:ext uri="{FF2B5EF4-FFF2-40B4-BE49-F238E27FC236}">
                <a16:creationId xmlns:a16="http://schemas.microsoft.com/office/drawing/2014/main" id="{36F4F7CC-A573-4471-8088-1B49F553E8E1}"/>
              </a:ext>
            </a:extLst>
          </p:cNvPr>
          <p:cNvSpPr txBox="1"/>
          <p:nvPr/>
        </p:nvSpPr>
        <p:spPr>
          <a:xfrm>
            <a:off x="4366621" y="2061187"/>
            <a:ext cx="1702982" cy="369332"/>
          </a:xfrm>
          <a:prstGeom prst="rect">
            <a:avLst/>
          </a:prstGeom>
          <a:solidFill>
            <a:schemeClr val="bg1"/>
          </a:solidFill>
        </p:spPr>
        <p:txBody>
          <a:bodyPr wrap="square" rtlCol="0">
            <a:spAutoFit/>
          </a:bodyPr>
          <a:lstStyle/>
          <a:p>
            <a:r>
              <a:rPr lang="en-US" dirty="0">
                <a:solidFill>
                  <a:schemeClr val="accent3"/>
                </a:solidFill>
              </a:rPr>
              <a:t>Proteins</a:t>
            </a:r>
            <a:endParaRPr lang="en-US" sz="1600" dirty="0">
              <a:solidFill>
                <a:schemeClr val="accent3"/>
              </a:solidFill>
            </a:endParaRPr>
          </a:p>
        </p:txBody>
      </p:sp>
      <p:sp>
        <p:nvSpPr>
          <p:cNvPr id="16" name="TextBox 15">
            <a:extLst>
              <a:ext uri="{FF2B5EF4-FFF2-40B4-BE49-F238E27FC236}">
                <a16:creationId xmlns:a16="http://schemas.microsoft.com/office/drawing/2014/main" id="{D7469F79-603D-4828-AE3A-F9558555ABB7}"/>
              </a:ext>
            </a:extLst>
          </p:cNvPr>
          <p:cNvSpPr txBox="1"/>
          <p:nvPr/>
        </p:nvSpPr>
        <p:spPr>
          <a:xfrm>
            <a:off x="5485923" y="1699895"/>
            <a:ext cx="1222748" cy="369332"/>
          </a:xfrm>
          <a:prstGeom prst="rect">
            <a:avLst/>
          </a:prstGeom>
          <a:solidFill>
            <a:schemeClr val="bg1"/>
          </a:solidFill>
        </p:spPr>
        <p:txBody>
          <a:bodyPr wrap="square" rtlCol="0">
            <a:spAutoFit/>
          </a:bodyPr>
          <a:lstStyle/>
          <a:p>
            <a:pPr algn="ctr"/>
            <a:r>
              <a:rPr lang="en-US" dirty="0">
                <a:solidFill>
                  <a:schemeClr val="accent3"/>
                </a:solidFill>
              </a:rPr>
              <a:t>Gums</a:t>
            </a:r>
            <a:endParaRPr lang="en-US" sz="1600" dirty="0">
              <a:solidFill>
                <a:schemeClr val="accent3"/>
              </a:solidFill>
            </a:endParaRPr>
          </a:p>
        </p:txBody>
      </p:sp>
      <p:sp>
        <p:nvSpPr>
          <p:cNvPr id="17" name="TextBox 16">
            <a:extLst>
              <a:ext uri="{FF2B5EF4-FFF2-40B4-BE49-F238E27FC236}">
                <a16:creationId xmlns:a16="http://schemas.microsoft.com/office/drawing/2014/main" id="{8BC58C3A-E5AD-4888-80CE-5A11E9ECE7C6}"/>
              </a:ext>
            </a:extLst>
          </p:cNvPr>
          <p:cNvSpPr txBox="1"/>
          <p:nvPr/>
        </p:nvSpPr>
        <p:spPr>
          <a:xfrm>
            <a:off x="6861072" y="1238230"/>
            <a:ext cx="1215649" cy="369332"/>
          </a:xfrm>
          <a:prstGeom prst="rect">
            <a:avLst/>
          </a:prstGeom>
          <a:solidFill>
            <a:schemeClr val="bg1"/>
          </a:solidFill>
        </p:spPr>
        <p:txBody>
          <a:bodyPr wrap="square" rtlCol="0">
            <a:spAutoFit/>
          </a:bodyPr>
          <a:lstStyle/>
          <a:p>
            <a:r>
              <a:rPr lang="en-US" dirty="0">
                <a:solidFill>
                  <a:schemeClr val="accent3"/>
                </a:solidFill>
              </a:rPr>
              <a:t>Starches</a:t>
            </a:r>
            <a:endParaRPr lang="en-US" sz="1600" dirty="0">
              <a:solidFill>
                <a:schemeClr val="accent3"/>
              </a:solidFill>
            </a:endParaRPr>
          </a:p>
        </p:txBody>
      </p:sp>
      <p:sp>
        <p:nvSpPr>
          <p:cNvPr id="18" name="TextBox 17">
            <a:extLst>
              <a:ext uri="{FF2B5EF4-FFF2-40B4-BE49-F238E27FC236}">
                <a16:creationId xmlns:a16="http://schemas.microsoft.com/office/drawing/2014/main" id="{1B9EB412-AB0D-4D2D-A93E-77C5F380881D}"/>
              </a:ext>
            </a:extLst>
          </p:cNvPr>
          <p:cNvSpPr txBox="1"/>
          <p:nvPr/>
        </p:nvSpPr>
        <p:spPr>
          <a:xfrm>
            <a:off x="7506692" y="2172568"/>
            <a:ext cx="2696767" cy="369332"/>
          </a:xfrm>
          <a:prstGeom prst="rect">
            <a:avLst/>
          </a:prstGeom>
          <a:solidFill>
            <a:schemeClr val="bg1"/>
          </a:solidFill>
        </p:spPr>
        <p:txBody>
          <a:bodyPr wrap="square" rtlCol="0">
            <a:spAutoFit/>
          </a:bodyPr>
          <a:lstStyle/>
          <a:p>
            <a:r>
              <a:rPr lang="en-US" dirty="0">
                <a:solidFill>
                  <a:schemeClr val="accent3"/>
                </a:solidFill>
              </a:rPr>
              <a:t>Water</a:t>
            </a:r>
            <a:endParaRPr lang="en-US" sz="1600" dirty="0">
              <a:solidFill>
                <a:schemeClr val="accent3"/>
              </a:solidFill>
            </a:endParaRPr>
          </a:p>
        </p:txBody>
      </p:sp>
      <p:sp>
        <p:nvSpPr>
          <p:cNvPr id="19" name="TextBox 18">
            <a:extLst>
              <a:ext uri="{FF2B5EF4-FFF2-40B4-BE49-F238E27FC236}">
                <a16:creationId xmlns:a16="http://schemas.microsoft.com/office/drawing/2014/main" id="{BA758F48-71B4-4900-8E60-4FD17642B971}"/>
              </a:ext>
            </a:extLst>
          </p:cNvPr>
          <p:cNvSpPr txBox="1"/>
          <p:nvPr/>
        </p:nvSpPr>
        <p:spPr>
          <a:xfrm>
            <a:off x="8041841" y="3420283"/>
            <a:ext cx="2696767" cy="369332"/>
          </a:xfrm>
          <a:prstGeom prst="rect">
            <a:avLst/>
          </a:prstGeom>
          <a:solidFill>
            <a:schemeClr val="bg1"/>
          </a:solidFill>
        </p:spPr>
        <p:txBody>
          <a:bodyPr wrap="square" rtlCol="0">
            <a:spAutoFit/>
          </a:bodyPr>
          <a:lstStyle/>
          <a:p>
            <a:r>
              <a:rPr lang="en-US" dirty="0">
                <a:solidFill>
                  <a:schemeClr val="accent3"/>
                </a:solidFill>
              </a:rPr>
              <a:t>Starches</a:t>
            </a:r>
            <a:endParaRPr lang="en-US" sz="1600" dirty="0">
              <a:solidFill>
                <a:schemeClr val="accent3"/>
              </a:solidFill>
            </a:endParaRPr>
          </a:p>
        </p:txBody>
      </p:sp>
      <p:sp>
        <p:nvSpPr>
          <p:cNvPr id="20" name="TextBox 19">
            <a:extLst>
              <a:ext uri="{FF2B5EF4-FFF2-40B4-BE49-F238E27FC236}">
                <a16:creationId xmlns:a16="http://schemas.microsoft.com/office/drawing/2014/main" id="{780ACA85-AC96-492A-983F-350A048AA847}"/>
              </a:ext>
            </a:extLst>
          </p:cNvPr>
          <p:cNvSpPr txBox="1"/>
          <p:nvPr/>
        </p:nvSpPr>
        <p:spPr>
          <a:xfrm>
            <a:off x="7599911" y="4842219"/>
            <a:ext cx="2696767" cy="369332"/>
          </a:xfrm>
          <a:prstGeom prst="rect">
            <a:avLst/>
          </a:prstGeom>
          <a:solidFill>
            <a:schemeClr val="bg1"/>
          </a:solidFill>
        </p:spPr>
        <p:txBody>
          <a:bodyPr wrap="square" rtlCol="0">
            <a:spAutoFit/>
          </a:bodyPr>
          <a:lstStyle/>
          <a:p>
            <a:r>
              <a:rPr lang="en-US" dirty="0">
                <a:solidFill>
                  <a:schemeClr val="accent3"/>
                </a:solidFill>
              </a:rPr>
              <a:t>Cellulose</a:t>
            </a:r>
            <a:endParaRPr lang="en-US" sz="1600" dirty="0">
              <a:solidFill>
                <a:schemeClr val="accent3"/>
              </a:solidFill>
            </a:endParaRPr>
          </a:p>
        </p:txBody>
      </p:sp>
      <p:sp>
        <p:nvSpPr>
          <p:cNvPr id="21" name="TextBox 20">
            <a:extLst>
              <a:ext uri="{FF2B5EF4-FFF2-40B4-BE49-F238E27FC236}">
                <a16:creationId xmlns:a16="http://schemas.microsoft.com/office/drawing/2014/main" id="{3D5A2C8E-106A-449C-A86B-02CF9FC1992A}"/>
              </a:ext>
            </a:extLst>
          </p:cNvPr>
          <p:cNvSpPr txBox="1"/>
          <p:nvPr/>
        </p:nvSpPr>
        <p:spPr>
          <a:xfrm>
            <a:off x="6671116" y="5303884"/>
            <a:ext cx="1287212" cy="369332"/>
          </a:xfrm>
          <a:prstGeom prst="rect">
            <a:avLst/>
          </a:prstGeom>
          <a:solidFill>
            <a:schemeClr val="bg1"/>
          </a:solidFill>
        </p:spPr>
        <p:txBody>
          <a:bodyPr wrap="square" rtlCol="0">
            <a:spAutoFit/>
          </a:bodyPr>
          <a:lstStyle/>
          <a:p>
            <a:r>
              <a:rPr lang="en-US" dirty="0">
                <a:solidFill>
                  <a:schemeClr val="accent3"/>
                </a:solidFill>
              </a:rPr>
              <a:t>Pectin</a:t>
            </a:r>
            <a:endParaRPr lang="en-US" sz="1600" dirty="0">
              <a:solidFill>
                <a:schemeClr val="accent3"/>
              </a:solidFill>
            </a:endParaRPr>
          </a:p>
        </p:txBody>
      </p:sp>
      <p:sp>
        <p:nvSpPr>
          <p:cNvPr id="22" name="TextBox 21">
            <a:extLst>
              <a:ext uri="{FF2B5EF4-FFF2-40B4-BE49-F238E27FC236}">
                <a16:creationId xmlns:a16="http://schemas.microsoft.com/office/drawing/2014/main" id="{DD21808E-91A5-4DE1-BFBE-BC8BF1D87786}"/>
              </a:ext>
            </a:extLst>
          </p:cNvPr>
          <p:cNvSpPr txBox="1"/>
          <p:nvPr/>
        </p:nvSpPr>
        <p:spPr>
          <a:xfrm>
            <a:off x="4647244" y="5376670"/>
            <a:ext cx="1287212" cy="369332"/>
          </a:xfrm>
          <a:prstGeom prst="rect">
            <a:avLst/>
          </a:prstGeom>
          <a:solidFill>
            <a:schemeClr val="bg1"/>
          </a:solidFill>
        </p:spPr>
        <p:txBody>
          <a:bodyPr wrap="square" rtlCol="0">
            <a:spAutoFit/>
          </a:bodyPr>
          <a:lstStyle/>
          <a:p>
            <a:r>
              <a:rPr lang="en-US" dirty="0">
                <a:solidFill>
                  <a:schemeClr val="accent3"/>
                </a:solidFill>
              </a:rPr>
              <a:t>Sugar</a:t>
            </a:r>
            <a:endParaRPr lang="en-US" sz="1600" dirty="0">
              <a:solidFill>
                <a:schemeClr val="accent3"/>
              </a:solidFill>
            </a:endParaRPr>
          </a:p>
        </p:txBody>
      </p:sp>
      <p:sp>
        <p:nvSpPr>
          <p:cNvPr id="24" name="TextBox 23">
            <a:extLst>
              <a:ext uri="{FF2B5EF4-FFF2-40B4-BE49-F238E27FC236}">
                <a16:creationId xmlns:a16="http://schemas.microsoft.com/office/drawing/2014/main" id="{8AE781A3-59EA-44AB-A1F0-95584F38FBF0}"/>
              </a:ext>
            </a:extLst>
          </p:cNvPr>
          <p:cNvSpPr txBox="1"/>
          <p:nvPr/>
        </p:nvSpPr>
        <p:spPr>
          <a:xfrm>
            <a:off x="1593991" y="3961476"/>
            <a:ext cx="2566822" cy="646331"/>
          </a:xfrm>
          <a:prstGeom prst="rect">
            <a:avLst/>
          </a:prstGeom>
          <a:solidFill>
            <a:schemeClr val="bg1"/>
          </a:solidFill>
        </p:spPr>
        <p:txBody>
          <a:bodyPr wrap="square" rtlCol="0">
            <a:spAutoFit/>
          </a:bodyPr>
          <a:lstStyle/>
          <a:p>
            <a:pPr algn="r"/>
            <a:r>
              <a:rPr lang="en-US" dirty="0">
                <a:solidFill>
                  <a:schemeClr val="accent3"/>
                </a:solidFill>
              </a:rPr>
              <a:t>Proteins, Amino Acids &amp; Peptides</a:t>
            </a:r>
            <a:endParaRPr lang="en-US" sz="1600" dirty="0">
              <a:solidFill>
                <a:schemeClr val="accent3"/>
              </a:solidFill>
            </a:endParaRPr>
          </a:p>
        </p:txBody>
      </p:sp>
      <p:sp>
        <p:nvSpPr>
          <p:cNvPr id="26" name="TextBox 25">
            <a:extLst>
              <a:ext uri="{FF2B5EF4-FFF2-40B4-BE49-F238E27FC236}">
                <a16:creationId xmlns:a16="http://schemas.microsoft.com/office/drawing/2014/main" id="{1D5EEECA-F22D-454C-8AE0-6E0F76844B56}"/>
              </a:ext>
            </a:extLst>
          </p:cNvPr>
          <p:cNvSpPr txBox="1"/>
          <p:nvPr/>
        </p:nvSpPr>
        <p:spPr>
          <a:xfrm>
            <a:off x="2500831" y="3323864"/>
            <a:ext cx="1702982" cy="369332"/>
          </a:xfrm>
          <a:prstGeom prst="rect">
            <a:avLst/>
          </a:prstGeom>
          <a:solidFill>
            <a:schemeClr val="bg1"/>
          </a:solidFill>
        </p:spPr>
        <p:txBody>
          <a:bodyPr wrap="square" rtlCol="0">
            <a:spAutoFit/>
          </a:bodyPr>
          <a:lstStyle/>
          <a:p>
            <a:pPr algn="r"/>
            <a:r>
              <a:rPr lang="en-US" dirty="0">
                <a:solidFill>
                  <a:schemeClr val="accent3"/>
                </a:solidFill>
              </a:rPr>
              <a:t>Enzymes</a:t>
            </a:r>
            <a:endParaRPr lang="en-US" sz="1600" dirty="0">
              <a:solidFill>
                <a:schemeClr val="accent3"/>
              </a:solidFill>
            </a:endParaRPr>
          </a:p>
        </p:txBody>
      </p:sp>
      <p:sp>
        <p:nvSpPr>
          <p:cNvPr id="10" name="TextBox 9">
            <a:extLst>
              <a:ext uri="{FF2B5EF4-FFF2-40B4-BE49-F238E27FC236}">
                <a16:creationId xmlns:a16="http://schemas.microsoft.com/office/drawing/2014/main" id="{733A6ECA-7AA5-4ABA-B6DF-3FAF642D05D5}"/>
              </a:ext>
            </a:extLst>
          </p:cNvPr>
          <p:cNvSpPr txBox="1"/>
          <p:nvPr/>
        </p:nvSpPr>
        <p:spPr>
          <a:xfrm>
            <a:off x="791648" y="5108836"/>
            <a:ext cx="3322674" cy="369332"/>
          </a:xfrm>
          <a:prstGeom prst="rect">
            <a:avLst/>
          </a:prstGeom>
          <a:noFill/>
        </p:spPr>
        <p:txBody>
          <a:bodyPr wrap="square" rtlCol="0">
            <a:spAutoFit/>
          </a:bodyPr>
          <a:lstStyle/>
          <a:p>
            <a:pPr algn="r"/>
            <a:r>
              <a:rPr lang="en-US" dirty="0">
                <a:solidFill>
                  <a:schemeClr val="accent3"/>
                </a:solidFill>
              </a:rPr>
              <a:t>Lipids</a:t>
            </a:r>
            <a:endParaRPr lang="en-US" sz="1600" dirty="0">
              <a:solidFill>
                <a:schemeClr val="accent3"/>
              </a:solidFill>
            </a:endParaRPr>
          </a:p>
        </p:txBody>
      </p:sp>
      <p:cxnSp>
        <p:nvCxnSpPr>
          <p:cNvPr id="23" name="Straight Connector 22">
            <a:extLst>
              <a:ext uri="{FF2B5EF4-FFF2-40B4-BE49-F238E27FC236}">
                <a16:creationId xmlns:a16="http://schemas.microsoft.com/office/drawing/2014/main" id="{78041F18-0848-44B7-AE9F-0E1D200AB154}"/>
              </a:ext>
            </a:extLst>
          </p:cNvPr>
          <p:cNvCxnSpPr>
            <a:cxnSpLocks/>
          </p:cNvCxnSpPr>
          <p:nvPr/>
        </p:nvCxnSpPr>
        <p:spPr>
          <a:xfrm flipH="1" flipV="1">
            <a:off x="7177003" y="4082824"/>
            <a:ext cx="1678073" cy="174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8111544-58DD-47C7-AE06-6979225E2BFB}"/>
              </a:ext>
            </a:extLst>
          </p:cNvPr>
          <p:cNvSpPr txBox="1"/>
          <p:nvPr/>
        </p:nvSpPr>
        <p:spPr>
          <a:xfrm>
            <a:off x="8855075" y="4026189"/>
            <a:ext cx="2696767" cy="369332"/>
          </a:xfrm>
          <a:prstGeom prst="rect">
            <a:avLst/>
          </a:prstGeom>
          <a:solidFill>
            <a:schemeClr val="bg1"/>
          </a:solidFill>
        </p:spPr>
        <p:txBody>
          <a:bodyPr wrap="square" rtlCol="0">
            <a:spAutoFit/>
          </a:bodyPr>
          <a:lstStyle/>
          <a:p>
            <a:r>
              <a:rPr lang="en-US" dirty="0">
                <a:solidFill>
                  <a:schemeClr val="accent3"/>
                </a:solidFill>
              </a:rPr>
              <a:t>Phytochemicals</a:t>
            </a:r>
            <a:endParaRPr lang="en-US" sz="1600" dirty="0">
              <a:solidFill>
                <a:schemeClr val="accent3"/>
              </a:solidFill>
            </a:endParaRPr>
          </a:p>
        </p:txBody>
      </p:sp>
      <p:cxnSp>
        <p:nvCxnSpPr>
          <p:cNvPr id="28" name="Straight Connector 27">
            <a:extLst>
              <a:ext uri="{FF2B5EF4-FFF2-40B4-BE49-F238E27FC236}">
                <a16:creationId xmlns:a16="http://schemas.microsoft.com/office/drawing/2014/main" id="{8317FB70-CBA9-474D-86C1-5FB8FC2E066F}"/>
              </a:ext>
            </a:extLst>
          </p:cNvPr>
          <p:cNvCxnSpPr>
            <a:cxnSpLocks/>
          </p:cNvCxnSpPr>
          <p:nvPr/>
        </p:nvCxnSpPr>
        <p:spPr>
          <a:xfrm flipV="1">
            <a:off x="6080459" y="4951346"/>
            <a:ext cx="26326" cy="7881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3B4C9D5-9C91-445C-AD73-77968664F560}"/>
              </a:ext>
            </a:extLst>
          </p:cNvPr>
          <p:cNvSpPr txBox="1"/>
          <p:nvPr/>
        </p:nvSpPr>
        <p:spPr>
          <a:xfrm>
            <a:off x="5393364" y="5765549"/>
            <a:ext cx="1921357" cy="646331"/>
          </a:xfrm>
          <a:prstGeom prst="rect">
            <a:avLst/>
          </a:prstGeom>
          <a:solidFill>
            <a:schemeClr val="bg1"/>
          </a:solidFill>
        </p:spPr>
        <p:txBody>
          <a:bodyPr wrap="square" rtlCol="0">
            <a:spAutoFit/>
          </a:bodyPr>
          <a:lstStyle/>
          <a:p>
            <a:r>
              <a:rPr lang="en-US" dirty="0">
                <a:solidFill>
                  <a:schemeClr val="accent3"/>
                </a:solidFill>
              </a:rPr>
              <a:t>Sugar Substitutes</a:t>
            </a:r>
            <a:endParaRPr lang="en-US" sz="1600" dirty="0">
              <a:solidFill>
                <a:schemeClr val="accent3"/>
              </a:solidFill>
            </a:endParaRPr>
          </a:p>
        </p:txBody>
      </p:sp>
      <p:cxnSp>
        <p:nvCxnSpPr>
          <p:cNvPr id="30" name="Straight Connector 29">
            <a:extLst>
              <a:ext uri="{FF2B5EF4-FFF2-40B4-BE49-F238E27FC236}">
                <a16:creationId xmlns:a16="http://schemas.microsoft.com/office/drawing/2014/main" id="{8B83A6F4-0000-4DB8-BCEE-A1D6A6D96D62}"/>
              </a:ext>
            </a:extLst>
          </p:cNvPr>
          <p:cNvCxnSpPr>
            <a:cxnSpLocks/>
          </p:cNvCxnSpPr>
          <p:nvPr/>
        </p:nvCxnSpPr>
        <p:spPr>
          <a:xfrm flipV="1">
            <a:off x="7177003" y="2640095"/>
            <a:ext cx="1591265" cy="72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798B18A-7355-4375-8896-924B8762810B}"/>
              </a:ext>
            </a:extLst>
          </p:cNvPr>
          <p:cNvSpPr txBox="1"/>
          <p:nvPr/>
        </p:nvSpPr>
        <p:spPr>
          <a:xfrm>
            <a:off x="8855075" y="2375830"/>
            <a:ext cx="2022160" cy="369332"/>
          </a:xfrm>
          <a:prstGeom prst="rect">
            <a:avLst/>
          </a:prstGeom>
          <a:noFill/>
        </p:spPr>
        <p:txBody>
          <a:bodyPr wrap="square" rtlCol="0">
            <a:spAutoFit/>
          </a:bodyPr>
          <a:lstStyle/>
          <a:p>
            <a:r>
              <a:rPr lang="en-US" dirty="0">
                <a:solidFill>
                  <a:schemeClr val="accent3"/>
                </a:solidFill>
              </a:rPr>
              <a:t>Food Additives</a:t>
            </a:r>
            <a:endParaRPr lang="en-US" sz="1600" dirty="0">
              <a:solidFill>
                <a:schemeClr val="accent3"/>
              </a:solidFill>
            </a:endParaRPr>
          </a:p>
        </p:txBody>
      </p:sp>
      <p:sp>
        <p:nvSpPr>
          <p:cNvPr id="15" name="Oval 14">
            <a:extLst>
              <a:ext uri="{FF2B5EF4-FFF2-40B4-BE49-F238E27FC236}">
                <a16:creationId xmlns:a16="http://schemas.microsoft.com/office/drawing/2014/main" id="{E712223C-AD0D-4B05-B3BB-0E233A71972F}"/>
              </a:ext>
            </a:extLst>
          </p:cNvPr>
          <p:cNvSpPr/>
          <p:nvPr/>
        </p:nvSpPr>
        <p:spPr>
          <a:xfrm>
            <a:off x="5259566" y="2926419"/>
            <a:ext cx="1798673" cy="180945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Food Matrix</a:t>
            </a:r>
          </a:p>
        </p:txBody>
      </p:sp>
      <p:cxnSp>
        <p:nvCxnSpPr>
          <p:cNvPr id="34" name="Straight Connector 33">
            <a:extLst>
              <a:ext uri="{FF2B5EF4-FFF2-40B4-BE49-F238E27FC236}">
                <a16:creationId xmlns:a16="http://schemas.microsoft.com/office/drawing/2014/main" id="{C1895EA2-D6D7-4788-9B73-2B55A41A4F9E}"/>
              </a:ext>
            </a:extLst>
          </p:cNvPr>
          <p:cNvCxnSpPr>
            <a:cxnSpLocks/>
            <a:endCxn id="14" idx="2"/>
          </p:cNvCxnSpPr>
          <p:nvPr/>
        </p:nvCxnSpPr>
        <p:spPr>
          <a:xfrm flipH="1" flipV="1">
            <a:off x="5218112" y="2430519"/>
            <a:ext cx="267810" cy="6016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6D3F4C-1423-4BF0-8D70-EDFDB58653E3}"/>
              </a:ext>
            </a:extLst>
          </p:cNvPr>
          <p:cNvCxnSpPr>
            <a:cxnSpLocks/>
          </p:cNvCxnSpPr>
          <p:nvPr/>
        </p:nvCxnSpPr>
        <p:spPr>
          <a:xfrm flipH="1" flipV="1">
            <a:off x="6097297" y="2201316"/>
            <a:ext cx="9488" cy="5630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8FD2BCF-9879-43C4-B39B-91F7EA60378D}"/>
              </a:ext>
            </a:extLst>
          </p:cNvPr>
          <p:cNvCxnSpPr>
            <a:cxnSpLocks/>
          </p:cNvCxnSpPr>
          <p:nvPr/>
        </p:nvCxnSpPr>
        <p:spPr>
          <a:xfrm flipV="1">
            <a:off x="6913094" y="2620922"/>
            <a:ext cx="584711" cy="5209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6A3357F-E955-492C-B859-316C1751A658}"/>
              </a:ext>
            </a:extLst>
          </p:cNvPr>
          <p:cNvCxnSpPr>
            <a:cxnSpLocks/>
            <a:stCxn id="19" idx="1"/>
          </p:cNvCxnSpPr>
          <p:nvPr/>
        </p:nvCxnSpPr>
        <p:spPr>
          <a:xfrm flipH="1">
            <a:off x="7225327" y="3604949"/>
            <a:ext cx="816514" cy="341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29D0E0E-190F-44F4-B9CE-C16F2E791D31}"/>
              </a:ext>
            </a:extLst>
          </p:cNvPr>
          <p:cNvCxnSpPr>
            <a:cxnSpLocks/>
          </p:cNvCxnSpPr>
          <p:nvPr/>
        </p:nvCxnSpPr>
        <p:spPr>
          <a:xfrm flipV="1">
            <a:off x="5116696" y="4859430"/>
            <a:ext cx="531686" cy="5909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C77C2F6-E9DB-43DE-8AC1-9E08E3774CD4}"/>
              </a:ext>
            </a:extLst>
          </p:cNvPr>
          <p:cNvCxnSpPr>
            <a:cxnSpLocks/>
          </p:cNvCxnSpPr>
          <p:nvPr/>
        </p:nvCxnSpPr>
        <p:spPr>
          <a:xfrm flipH="1" flipV="1">
            <a:off x="6654793" y="4733563"/>
            <a:ext cx="278179" cy="570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93198F2-2C52-4B32-A0A4-E2068B950460}"/>
              </a:ext>
            </a:extLst>
          </p:cNvPr>
          <p:cNvCxnSpPr>
            <a:cxnSpLocks/>
          </p:cNvCxnSpPr>
          <p:nvPr/>
        </p:nvCxnSpPr>
        <p:spPr>
          <a:xfrm flipH="1" flipV="1">
            <a:off x="6986461" y="4433528"/>
            <a:ext cx="647123" cy="503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78B45A2-3A04-4F0A-A9B0-36F857AA0D39}"/>
              </a:ext>
            </a:extLst>
          </p:cNvPr>
          <p:cNvCxnSpPr>
            <a:cxnSpLocks/>
            <a:stCxn id="24" idx="3"/>
          </p:cNvCxnSpPr>
          <p:nvPr/>
        </p:nvCxnSpPr>
        <p:spPr>
          <a:xfrm flipV="1">
            <a:off x="4160813" y="4077463"/>
            <a:ext cx="1002374" cy="2071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7B89210-D123-4C62-B4C5-9D5FB7283640}"/>
              </a:ext>
            </a:extLst>
          </p:cNvPr>
          <p:cNvCxnSpPr>
            <a:cxnSpLocks/>
            <a:stCxn id="26" idx="3"/>
          </p:cNvCxnSpPr>
          <p:nvPr/>
        </p:nvCxnSpPr>
        <p:spPr>
          <a:xfrm>
            <a:off x="4203813" y="3508530"/>
            <a:ext cx="952117" cy="203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340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67D1-6F44-47E0-B273-6B97CE92FA0D}"/>
              </a:ext>
            </a:extLst>
          </p:cNvPr>
          <p:cNvSpPr>
            <a:spLocks noGrp="1"/>
          </p:cNvSpPr>
          <p:nvPr>
            <p:ph type="title"/>
          </p:nvPr>
        </p:nvSpPr>
        <p:spPr/>
        <p:txBody>
          <a:bodyPr>
            <a:normAutofit/>
          </a:bodyPr>
          <a:lstStyle/>
          <a:p>
            <a:r>
              <a:rPr lang="en-US" sz="3200" dirty="0"/>
              <a:t>Food Scientists understand - </a:t>
            </a:r>
          </a:p>
        </p:txBody>
      </p:sp>
      <p:cxnSp>
        <p:nvCxnSpPr>
          <p:cNvPr id="6" name="Straight Connector 5">
            <a:extLst>
              <a:ext uri="{FF2B5EF4-FFF2-40B4-BE49-F238E27FC236}">
                <a16:creationId xmlns:a16="http://schemas.microsoft.com/office/drawing/2014/main" id="{3FCAE049-A9DA-409E-BCD0-5B4C97637278}"/>
              </a:ext>
            </a:extLst>
          </p:cNvPr>
          <p:cNvCxnSpPr>
            <a:cxnSpLocks/>
          </p:cNvCxnSpPr>
          <p:nvPr/>
        </p:nvCxnSpPr>
        <p:spPr>
          <a:xfrm flipV="1">
            <a:off x="6582720" y="1651117"/>
            <a:ext cx="712124" cy="1219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DA7A69E-CAF2-41BC-A038-5ACCB6782F06}"/>
              </a:ext>
            </a:extLst>
          </p:cNvPr>
          <p:cNvSpPr txBox="1"/>
          <p:nvPr/>
        </p:nvSpPr>
        <p:spPr>
          <a:xfrm>
            <a:off x="7009922" y="1210483"/>
            <a:ext cx="1219200" cy="307777"/>
          </a:xfrm>
          <a:prstGeom prst="rect">
            <a:avLst/>
          </a:prstGeom>
          <a:noFill/>
        </p:spPr>
        <p:txBody>
          <a:bodyPr wrap="square" rtlCol="0">
            <a:spAutoFit/>
          </a:bodyPr>
          <a:lstStyle/>
          <a:p>
            <a:r>
              <a:rPr lang="en-US" sz="1400" dirty="0">
                <a:solidFill>
                  <a:schemeClr val="accent3"/>
                </a:solidFill>
              </a:rPr>
              <a:t>Sensory</a:t>
            </a:r>
            <a:endParaRPr lang="en-US" sz="1200" dirty="0">
              <a:solidFill>
                <a:schemeClr val="accent3"/>
              </a:solidFill>
            </a:endParaRPr>
          </a:p>
        </p:txBody>
      </p:sp>
      <p:cxnSp>
        <p:nvCxnSpPr>
          <p:cNvPr id="9" name="Straight Connector 8">
            <a:extLst>
              <a:ext uri="{FF2B5EF4-FFF2-40B4-BE49-F238E27FC236}">
                <a16:creationId xmlns:a16="http://schemas.microsoft.com/office/drawing/2014/main" id="{9B56401E-D539-49E0-A41F-1EC427296DCE}"/>
              </a:ext>
            </a:extLst>
          </p:cNvPr>
          <p:cNvCxnSpPr/>
          <p:nvPr/>
        </p:nvCxnSpPr>
        <p:spPr>
          <a:xfrm flipV="1">
            <a:off x="4114322" y="4501209"/>
            <a:ext cx="1371600" cy="900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C49AEF-1516-459D-BE1E-590D2E477E23}"/>
              </a:ext>
            </a:extLst>
          </p:cNvPr>
          <p:cNvCxnSpPr>
            <a:cxnSpLocks/>
          </p:cNvCxnSpPr>
          <p:nvPr/>
        </p:nvCxnSpPr>
        <p:spPr>
          <a:xfrm flipH="1" flipV="1">
            <a:off x="3913916" y="2595932"/>
            <a:ext cx="1364608" cy="7767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FBCA77-2678-4BCA-A79B-1EBFE7003256}"/>
              </a:ext>
            </a:extLst>
          </p:cNvPr>
          <p:cNvSpPr txBox="1"/>
          <p:nvPr/>
        </p:nvSpPr>
        <p:spPr>
          <a:xfrm>
            <a:off x="3039848" y="2334581"/>
            <a:ext cx="1760274" cy="338554"/>
          </a:xfrm>
          <a:prstGeom prst="rect">
            <a:avLst/>
          </a:prstGeom>
          <a:noFill/>
        </p:spPr>
        <p:txBody>
          <a:bodyPr wrap="square" rtlCol="0">
            <a:spAutoFit/>
          </a:bodyPr>
          <a:lstStyle/>
          <a:p>
            <a:r>
              <a:rPr lang="en-US" sz="1600" dirty="0">
                <a:solidFill>
                  <a:schemeClr val="accent3"/>
                </a:solidFill>
              </a:rPr>
              <a:t>Drying</a:t>
            </a:r>
            <a:endParaRPr lang="en-US" sz="1400" dirty="0">
              <a:solidFill>
                <a:schemeClr val="accent3"/>
              </a:solidFill>
            </a:endParaRPr>
          </a:p>
        </p:txBody>
      </p:sp>
      <p:sp>
        <p:nvSpPr>
          <p:cNvPr id="14" name="TextBox 13">
            <a:extLst>
              <a:ext uri="{FF2B5EF4-FFF2-40B4-BE49-F238E27FC236}">
                <a16:creationId xmlns:a16="http://schemas.microsoft.com/office/drawing/2014/main" id="{36F4F7CC-A573-4471-8088-1B49F553E8E1}"/>
              </a:ext>
            </a:extLst>
          </p:cNvPr>
          <p:cNvSpPr txBox="1"/>
          <p:nvPr/>
        </p:nvSpPr>
        <p:spPr>
          <a:xfrm>
            <a:off x="4366621" y="2061187"/>
            <a:ext cx="1702982" cy="338554"/>
          </a:xfrm>
          <a:prstGeom prst="rect">
            <a:avLst/>
          </a:prstGeom>
          <a:solidFill>
            <a:schemeClr val="bg1"/>
          </a:solidFill>
        </p:spPr>
        <p:txBody>
          <a:bodyPr wrap="square" rtlCol="0">
            <a:spAutoFit/>
          </a:bodyPr>
          <a:lstStyle/>
          <a:p>
            <a:r>
              <a:rPr lang="en-US" sz="1600" dirty="0">
                <a:solidFill>
                  <a:schemeClr val="accent3"/>
                </a:solidFill>
              </a:rPr>
              <a:t>Freezing</a:t>
            </a:r>
            <a:endParaRPr lang="en-US" sz="1400" dirty="0">
              <a:solidFill>
                <a:schemeClr val="accent3"/>
              </a:solidFill>
            </a:endParaRPr>
          </a:p>
        </p:txBody>
      </p:sp>
      <p:sp>
        <p:nvSpPr>
          <p:cNvPr id="16" name="TextBox 15">
            <a:extLst>
              <a:ext uri="{FF2B5EF4-FFF2-40B4-BE49-F238E27FC236}">
                <a16:creationId xmlns:a16="http://schemas.microsoft.com/office/drawing/2014/main" id="{D7469F79-603D-4828-AE3A-F9558555ABB7}"/>
              </a:ext>
            </a:extLst>
          </p:cNvPr>
          <p:cNvSpPr txBox="1"/>
          <p:nvPr/>
        </p:nvSpPr>
        <p:spPr>
          <a:xfrm>
            <a:off x="5485922" y="1699895"/>
            <a:ext cx="1346993" cy="338554"/>
          </a:xfrm>
          <a:prstGeom prst="rect">
            <a:avLst/>
          </a:prstGeom>
          <a:solidFill>
            <a:schemeClr val="bg1"/>
          </a:solidFill>
        </p:spPr>
        <p:txBody>
          <a:bodyPr wrap="square" rtlCol="0">
            <a:spAutoFit/>
          </a:bodyPr>
          <a:lstStyle/>
          <a:p>
            <a:pPr algn="ctr"/>
            <a:r>
              <a:rPr lang="en-US" sz="1600" dirty="0">
                <a:solidFill>
                  <a:schemeClr val="accent3"/>
                </a:solidFill>
              </a:rPr>
              <a:t>Dehydrating</a:t>
            </a:r>
            <a:endParaRPr lang="en-US" sz="1400" dirty="0">
              <a:solidFill>
                <a:schemeClr val="accent3"/>
              </a:solidFill>
            </a:endParaRPr>
          </a:p>
        </p:txBody>
      </p:sp>
      <p:sp>
        <p:nvSpPr>
          <p:cNvPr id="17" name="TextBox 16">
            <a:extLst>
              <a:ext uri="{FF2B5EF4-FFF2-40B4-BE49-F238E27FC236}">
                <a16:creationId xmlns:a16="http://schemas.microsoft.com/office/drawing/2014/main" id="{8BC58C3A-E5AD-4888-80CE-5A11E9ECE7C6}"/>
              </a:ext>
            </a:extLst>
          </p:cNvPr>
          <p:cNvSpPr txBox="1"/>
          <p:nvPr/>
        </p:nvSpPr>
        <p:spPr>
          <a:xfrm>
            <a:off x="6861072" y="1238230"/>
            <a:ext cx="1609160" cy="338554"/>
          </a:xfrm>
          <a:prstGeom prst="rect">
            <a:avLst/>
          </a:prstGeom>
          <a:solidFill>
            <a:schemeClr val="bg1"/>
          </a:solidFill>
        </p:spPr>
        <p:txBody>
          <a:bodyPr wrap="square" rtlCol="0">
            <a:spAutoFit/>
          </a:bodyPr>
          <a:lstStyle/>
          <a:p>
            <a:r>
              <a:rPr lang="en-US" sz="1600" dirty="0">
                <a:solidFill>
                  <a:schemeClr val="accent3"/>
                </a:solidFill>
              </a:rPr>
              <a:t>Pasteurization</a:t>
            </a:r>
            <a:endParaRPr lang="en-US" sz="1400" dirty="0">
              <a:solidFill>
                <a:schemeClr val="accent3"/>
              </a:solidFill>
            </a:endParaRPr>
          </a:p>
        </p:txBody>
      </p:sp>
      <p:sp>
        <p:nvSpPr>
          <p:cNvPr id="18" name="TextBox 17">
            <a:extLst>
              <a:ext uri="{FF2B5EF4-FFF2-40B4-BE49-F238E27FC236}">
                <a16:creationId xmlns:a16="http://schemas.microsoft.com/office/drawing/2014/main" id="{1B9EB412-AB0D-4D2D-A93E-77C5F380881D}"/>
              </a:ext>
            </a:extLst>
          </p:cNvPr>
          <p:cNvSpPr txBox="1"/>
          <p:nvPr/>
        </p:nvSpPr>
        <p:spPr>
          <a:xfrm>
            <a:off x="7506692" y="2172568"/>
            <a:ext cx="2696767" cy="338554"/>
          </a:xfrm>
          <a:prstGeom prst="rect">
            <a:avLst/>
          </a:prstGeom>
          <a:solidFill>
            <a:schemeClr val="bg1"/>
          </a:solidFill>
        </p:spPr>
        <p:txBody>
          <a:bodyPr wrap="square" rtlCol="0">
            <a:spAutoFit/>
          </a:bodyPr>
          <a:lstStyle/>
          <a:p>
            <a:r>
              <a:rPr lang="en-US" sz="1600" dirty="0">
                <a:solidFill>
                  <a:schemeClr val="accent3"/>
                </a:solidFill>
              </a:rPr>
              <a:t>Canning</a:t>
            </a:r>
            <a:endParaRPr lang="en-US" sz="1400" dirty="0">
              <a:solidFill>
                <a:schemeClr val="accent3"/>
              </a:solidFill>
            </a:endParaRPr>
          </a:p>
        </p:txBody>
      </p:sp>
      <p:sp>
        <p:nvSpPr>
          <p:cNvPr id="19" name="TextBox 18">
            <a:extLst>
              <a:ext uri="{FF2B5EF4-FFF2-40B4-BE49-F238E27FC236}">
                <a16:creationId xmlns:a16="http://schemas.microsoft.com/office/drawing/2014/main" id="{BA758F48-71B4-4900-8E60-4FD17642B971}"/>
              </a:ext>
            </a:extLst>
          </p:cNvPr>
          <p:cNvSpPr txBox="1"/>
          <p:nvPr/>
        </p:nvSpPr>
        <p:spPr>
          <a:xfrm>
            <a:off x="8041841" y="3420283"/>
            <a:ext cx="2696767" cy="338554"/>
          </a:xfrm>
          <a:prstGeom prst="rect">
            <a:avLst/>
          </a:prstGeom>
          <a:solidFill>
            <a:schemeClr val="bg1"/>
          </a:solidFill>
        </p:spPr>
        <p:txBody>
          <a:bodyPr wrap="square" rtlCol="0">
            <a:spAutoFit/>
          </a:bodyPr>
          <a:lstStyle/>
          <a:p>
            <a:r>
              <a:rPr lang="en-US" sz="1600" dirty="0">
                <a:solidFill>
                  <a:schemeClr val="accent3"/>
                </a:solidFill>
              </a:rPr>
              <a:t>Extrusion</a:t>
            </a:r>
            <a:endParaRPr lang="en-US" sz="1400" dirty="0">
              <a:solidFill>
                <a:schemeClr val="accent3"/>
              </a:solidFill>
            </a:endParaRPr>
          </a:p>
        </p:txBody>
      </p:sp>
      <p:sp>
        <p:nvSpPr>
          <p:cNvPr id="20" name="TextBox 19">
            <a:extLst>
              <a:ext uri="{FF2B5EF4-FFF2-40B4-BE49-F238E27FC236}">
                <a16:creationId xmlns:a16="http://schemas.microsoft.com/office/drawing/2014/main" id="{780ACA85-AC96-492A-983F-350A048AA847}"/>
              </a:ext>
            </a:extLst>
          </p:cNvPr>
          <p:cNvSpPr txBox="1"/>
          <p:nvPr/>
        </p:nvSpPr>
        <p:spPr>
          <a:xfrm>
            <a:off x="7599911" y="4842219"/>
            <a:ext cx="2696767" cy="338554"/>
          </a:xfrm>
          <a:prstGeom prst="rect">
            <a:avLst/>
          </a:prstGeom>
          <a:solidFill>
            <a:schemeClr val="bg1"/>
          </a:solidFill>
        </p:spPr>
        <p:txBody>
          <a:bodyPr wrap="square" rtlCol="0">
            <a:spAutoFit/>
          </a:bodyPr>
          <a:lstStyle/>
          <a:p>
            <a:r>
              <a:rPr lang="en-US" sz="1600" dirty="0">
                <a:solidFill>
                  <a:schemeClr val="accent3"/>
                </a:solidFill>
              </a:rPr>
              <a:t>Sugar</a:t>
            </a:r>
            <a:endParaRPr lang="en-US" sz="1400" dirty="0">
              <a:solidFill>
                <a:schemeClr val="accent3"/>
              </a:solidFill>
            </a:endParaRPr>
          </a:p>
        </p:txBody>
      </p:sp>
      <p:sp>
        <p:nvSpPr>
          <p:cNvPr id="21" name="TextBox 20">
            <a:extLst>
              <a:ext uri="{FF2B5EF4-FFF2-40B4-BE49-F238E27FC236}">
                <a16:creationId xmlns:a16="http://schemas.microsoft.com/office/drawing/2014/main" id="{3D5A2C8E-106A-449C-A86B-02CF9FC1992A}"/>
              </a:ext>
            </a:extLst>
          </p:cNvPr>
          <p:cNvSpPr txBox="1"/>
          <p:nvPr/>
        </p:nvSpPr>
        <p:spPr>
          <a:xfrm>
            <a:off x="6391825" y="5327162"/>
            <a:ext cx="1650016" cy="338554"/>
          </a:xfrm>
          <a:prstGeom prst="rect">
            <a:avLst/>
          </a:prstGeom>
          <a:solidFill>
            <a:schemeClr val="bg1"/>
          </a:solidFill>
        </p:spPr>
        <p:txBody>
          <a:bodyPr wrap="square" rtlCol="0">
            <a:spAutoFit/>
          </a:bodyPr>
          <a:lstStyle/>
          <a:p>
            <a:r>
              <a:rPr lang="en-US" sz="1600" dirty="0">
                <a:solidFill>
                  <a:schemeClr val="accent3"/>
                </a:solidFill>
              </a:rPr>
              <a:t>Fermentation</a:t>
            </a:r>
            <a:endParaRPr lang="en-US" sz="1400" dirty="0">
              <a:solidFill>
                <a:schemeClr val="accent3"/>
              </a:solidFill>
            </a:endParaRPr>
          </a:p>
        </p:txBody>
      </p:sp>
      <p:sp>
        <p:nvSpPr>
          <p:cNvPr id="22" name="TextBox 21">
            <a:extLst>
              <a:ext uri="{FF2B5EF4-FFF2-40B4-BE49-F238E27FC236}">
                <a16:creationId xmlns:a16="http://schemas.microsoft.com/office/drawing/2014/main" id="{DD21808E-91A5-4DE1-BFBE-BC8BF1D87786}"/>
              </a:ext>
            </a:extLst>
          </p:cNvPr>
          <p:cNvSpPr txBox="1"/>
          <p:nvPr/>
        </p:nvSpPr>
        <p:spPr>
          <a:xfrm>
            <a:off x="4393739" y="5438679"/>
            <a:ext cx="1287212" cy="307777"/>
          </a:xfrm>
          <a:prstGeom prst="rect">
            <a:avLst/>
          </a:prstGeom>
          <a:solidFill>
            <a:schemeClr val="bg1"/>
          </a:solidFill>
        </p:spPr>
        <p:txBody>
          <a:bodyPr wrap="square" rtlCol="0">
            <a:spAutoFit/>
          </a:bodyPr>
          <a:lstStyle/>
          <a:p>
            <a:r>
              <a:rPr lang="en-US" sz="1400" dirty="0">
                <a:solidFill>
                  <a:schemeClr val="accent3"/>
                </a:solidFill>
              </a:rPr>
              <a:t>Smoking</a:t>
            </a:r>
          </a:p>
        </p:txBody>
      </p:sp>
      <p:sp>
        <p:nvSpPr>
          <p:cNvPr id="24" name="TextBox 23">
            <a:extLst>
              <a:ext uri="{FF2B5EF4-FFF2-40B4-BE49-F238E27FC236}">
                <a16:creationId xmlns:a16="http://schemas.microsoft.com/office/drawing/2014/main" id="{8AE781A3-59EA-44AB-A1F0-95584F38FBF0}"/>
              </a:ext>
            </a:extLst>
          </p:cNvPr>
          <p:cNvSpPr txBox="1"/>
          <p:nvPr/>
        </p:nvSpPr>
        <p:spPr>
          <a:xfrm>
            <a:off x="1593991" y="3961476"/>
            <a:ext cx="2566822" cy="338554"/>
          </a:xfrm>
          <a:prstGeom prst="rect">
            <a:avLst/>
          </a:prstGeom>
          <a:solidFill>
            <a:schemeClr val="bg1"/>
          </a:solidFill>
        </p:spPr>
        <p:txBody>
          <a:bodyPr wrap="square" rtlCol="0">
            <a:spAutoFit/>
          </a:bodyPr>
          <a:lstStyle/>
          <a:p>
            <a:pPr algn="r"/>
            <a:r>
              <a:rPr lang="en-US" sz="1600" dirty="0">
                <a:solidFill>
                  <a:schemeClr val="accent3"/>
                </a:solidFill>
              </a:rPr>
              <a:t>High Pressure</a:t>
            </a:r>
            <a:endParaRPr lang="en-US" sz="1400" dirty="0">
              <a:solidFill>
                <a:schemeClr val="accent3"/>
              </a:solidFill>
            </a:endParaRPr>
          </a:p>
        </p:txBody>
      </p:sp>
      <p:sp>
        <p:nvSpPr>
          <p:cNvPr id="26" name="TextBox 25">
            <a:extLst>
              <a:ext uri="{FF2B5EF4-FFF2-40B4-BE49-F238E27FC236}">
                <a16:creationId xmlns:a16="http://schemas.microsoft.com/office/drawing/2014/main" id="{1D5EEECA-F22D-454C-8AE0-6E0F76844B56}"/>
              </a:ext>
            </a:extLst>
          </p:cNvPr>
          <p:cNvSpPr txBox="1"/>
          <p:nvPr/>
        </p:nvSpPr>
        <p:spPr>
          <a:xfrm>
            <a:off x="2500831" y="3323864"/>
            <a:ext cx="1702982" cy="338554"/>
          </a:xfrm>
          <a:prstGeom prst="rect">
            <a:avLst/>
          </a:prstGeom>
          <a:solidFill>
            <a:schemeClr val="bg1"/>
          </a:solidFill>
        </p:spPr>
        <p:txBody>
          <a:bodyPr wrap="square" rtlCol="0">
            <a:spAutoFit/>
          </a:bodyPr>
          <a:lstStyle/>
          <a:p>
            <a:pPr algn="r"/>
            <a:r>
              <a:rPr lang="en-US" sz="1600" dirty="0">
                <a:solidFill>
                  <a:schemeClr val="accent3"/>
                </a:solidFill>
              </a:rPr>
              <a:t>Jellying</a:t>
            </a:r>
            <a:endParaRPr lang="en-US" sz="1400" dirty="0">
              <a:solidFill>
                <a:schemeClr val="accent3"/>
              </a:solidFill>
            </a:endParaRPr>
          </a:p>
        </p:txBody>
      </p:sp>
      <p:sp>
        <p:nvSpPr>
          <p:cNvPr id="10" name="TextBox 9">
            <a:extLst>
              <a:ext uri="{FF2B5EF4-FFF2-40B4-BE49-F238E27FC236}">
                <a16:creationId xmlns:a16="http://schemas.microsoft.com/office/drawing/2014/main" id="{733A6ECA-7AA5-4ABA-B6DF-3FAF642D05D5}"/>
              </a:ext>
            </a:extLst>
          </p:cNvPr>
          <p:cNvSpPr txBox="1"/>
          <p:nvPr/>
        </p:nvSpPr>
        <p:spPr>
          <a:xfrm>
            <a:off x="791648" y="5108836"/>
            <a:ext cx="3322674" cy="338554"/>
          </a:xfrm>
          <a:prstGeom prst="rect">
            <a:avLst/>
          </a:prstGeom>
          <a:noFill/>
        </p:spPr>
        <p:txBody>
          <a:bodyPr wrap="square" rtlCol="0">
            <a:spAutoFit/>
          </a:bodyPr>
          <a:lstStyle/>
          <a:p>
            <a:pPr algn="r"/>
            <a:r>
              <a:rPr lang="en-US" sz="1600" dirty="0">
                <a:solidFill>
                  <a:schemeClr val="accent3"/>
                </a:solidFill>
              </a:rPr>
              <a:t>Salting/Pickling</a:t>
            </a:r>
            <a:endParaRPr lang="en-US" sz="1400" dirty="0">
              <a:solidFill>
                <a:schemeClr val="accent3"/>
              </a:solidFill>
            </a:endParaRPr>
          </a:p>
        </p:txBody>
      </p:sp>
      <p:cxnSp>
        <p:nvCxnSpPr>
          <p:cNvPr id="23" name="Straight Connector 22">
            <a:extLst>
              <a:ext uri="{FF2B5EF4-FFF2-40B4-BE49-F238E27FC236}">
                <a16:creationId xmlns:a16="http://schemas.microsoft.com/office/drawing/2014/main" id="{78041F18-0848-44B7-AE9F-0E1D200AB154}"/>
              </a:ext>
            </a:extLst>
          </p:cNvPr>
          <p:cNvCxnSpPr>
            <a:cxnSpLocks/>
          </p:cNvCxnSpPr>
          <p:nvPr/>
        </p:nvCxnSpPr>
        <p:spPr>
          <a:xfrm flipH="1" flipV="1">
            <a:off x="7177003" y="4082824"/>
            <a:ext cx="1678073" cy="174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8111544-58DD-47C7-AE06-6979225E2BFB}"/>
              </a:ext>
            </a:extLst>
          </p:cNvPr>
          <p:cNvSpPr txBox="1"/>
          <p:nvPr/>
        </p:nvSpPr>
        <p:spPr>
          <a:xfrm>
            <a:off x="8855075" y="4026189"/>
            <a:ext cx="2696767" cy="338554"/>
          </a:xfrm>
          <a:prstGeom prst="rect">
            <a:avLst/>
          </a:prstGeom>
          <a:solidFill>
            <a:schemeClr val="bg1"/>
          </a:solidFill>
        </p:spPr>
        <p:txBody>
          <a:bodyPr wrap="square" rtlCol="0">
            <a:spAutoFit/>
          </a:bodyPr>
          <a:lstStyle/>
          <a:p>
            <a:r>
              <a:rPr lang="en-US" sz="1600" dirty="0">
                <a:solidFill>
                  <a:schemeClr val="accent3"/>
                </a:solidFill>
              </a:rPr>
              <a:t>Freeze drying</a:t>
            </a:r>
            <a:endParaRPr lang="en-US" sz="1400" dirty="0">
              <a:solidFill>
                <a:schemeClr val="accent3"/>
              </a:solidFill>
            </a:endParaRPr>
          </a:p>
        </p:txBody>
      </p:sp>
      <p:cxnSp>
        <p:nvCxnSpPr>
          <p:cNvPr id="28" name="Straight Connector 27">
            <a:extLst>
              <a:ext uri="{FF2B5EF4-FFF2-40B4-BE49-F238E27FC236}">
                <a16:creationId xmlns:a16="http://schemas.microsoft.com/office/drawing/2014/main" id="{8317FB70-CBA9-474D-86C1-5FB8FC2E066F}"/>
              </a:ext>
            </a:extLst>
          </p:cNvPr>
          <p:cNvCxnSpPr>
            <a:cxnSpLocks/>
          </p:cNvCxnSpPr>
          <p:nvPr/>
        </p:nvCxnSpPr>
        <p:spPr>
          <a:xfrm flipV="1">
            <a:off x="6080459" y="4951346"/>
            <a:ext cx="26326" cy="7881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3B4C9D5-9C91-445C-AD73-77968664F560}"/>
              </a:ext>
            </a:extLst>
          </p:cNvPr>
          <p:cNvSpPr txBox="1"/>
          <p:nvPr/>
        </p:nvSpPr>
        <p:spPr>
          <a:xfrm>
            <a:off x="5393364" y="5765549"/>
            <a:ext cx="1921357" cy="338554"/>
          </a:xfrm>
          <a:prstGeom prst="rect">
            <a:avLst/>
          </a:prstGeom>
          <a:solidFill>
            <a:schemeClr val="bg1"/>
          </a:solidFill>
        </p:spPr>
        <p:txBody>
          <a:bodyPr wrap="square" rtlCol="0">
            <a:spAutoFit/>
          </a:bodyPr>
          <a:lstStyle/>
          <a:p>
            <a:r>
              <a:rPr lang="en-US" sz="1600" dirty="0">
                <a:solidFill>
                  <a:schemeClr val="accent3"/>
                </a:solidFill>
              </a:rPr>
              <a:t>Vacuum Packing</a:t>
            </a:r>
            <a:endParaRPr lang="en-US" sz="1400" dirty="0">
              <a:solidFill>
                <a:schemeClr val="accent3"/>
              </a:solidFill>
            </a:endParaRPr>
          </a:p>
        </p:txBody>
      </p:sp>
      <p:cxnSp>
        <p:nvCxnSpPr>
          <p:cNvPr id="30" name="Straight Connector 29">
            <a:extLst>
              <a:ext uri="{FF2B5EF4-FFF2-40B4-BE49-F238E27FC236}">
                <a16:creationId xmlns:a16="http://schemas.microsoft.com/office/drawing/2014/main" id="{8B83A6F4-0000-4DB8-BCEE-A1D6A6D96D62}"/>
              </a:ext>
            </a:extLst>
          </p:cNvPr>
          <p:cNvCxnSpPr>
            <a:cxnSpLocks/>
          </p:cNvCxnSpPr>
          <p:nvPr/>
        </p:nvCxnSpPr>
        <p:spPr>
          <a:xfrm flipV="1">
            <a:off x="7177003" y="2640095"/>
            <a:ext cx="1591265" cy="72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798B18A-7355-4375-8896-924B8762810B}"/>
              </a:ext>
            </a:extLst>
          </p:cNvPr>
          <p:cNvSpPr txBox="1"/>
          <p:nvPr/>
        </p:nvSpPr>
        <p:spPr>
          <a:xfrm>
            <a:off x="8855075" y="2375830"/>
            <a:ext cx="2022160" cy="338554"/>
          </a:xfrm>
          <a:prstGeom prst="rect">
            <a:avLst/>
          </a:prstGeom>
          <a:noFill/>
        </p:spPr>
        <p:txBody>
          <a:bodyPr wrap="square" rtlCol="0">
            <a:spAutoFit/>
          </a:bodyPr>
          <a:lstStyle/>
          <a:p>
            <a:r>
              <a:rPr lang="en-US" sz="1600" dirty="0">
                <a:solidFill>
                  <a:schemeClr val="accent3"/>
                </a:solidFill>
              </a:rPr>
              <a:t>Irradiation</a:t>
            </a:r>
            <a:endParaRPr lang="en-US" sz="1400" dirty="0">
              <a:solidFill>
                <a:schemeClr val="accent3"/>
              </a:solidFill>
            </a:endParaRPr>
          </a:p>
        </p:txBody>
      </p:sp>
      <p:sp>
        <p:nvSpPr>
          <p:cNvPr id="15" name="Oval 14">
            <a:extLst>
              <a:ext uri="{FF2B5EF4-FFF2-40B4-BE49-F238E27FC236}">
                <a16:creationId xmlns:a16="http://schemas.microsoft.com/office/drawing/2014/main" id="{E712223C-AD0D-4B05-B3BB-0E233A71972F}"/>
              </a:ext>
            </a:extLst>
          </p:cNvPr>
          <p:cNvSpPr/>
          <p:nvPr/>
        </p:nvSpPr>
        <p:spPr>
          <a:xfrm>
            <a:off x="5259566" y="2926419"/>
            <a:ext cx="1798673" cy="180945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0"/>
            <a:r>
              <a:rPr lang="en-US" sz="2000" dirty="0"/>
              <a:t>Food</a:t>
            </a:r>
          </a:p>
          <a:p>
            <a:pPr algn="ctr" defTabSz="0"/>
            <a:r>
              <a:rPr lang="en-US" sz="1400" b="1" dirty="0"/>
              <a:t>Preservation</a:t>
            </a:r>
            <a:r>
              <a:rPr lang="en-US" sz="2000" dirty="0"/>
              <a:t> &amp;</a:t>
            </a:r>
            <a:r>
              <a:rPr lang="en-US" sz="1600" b="1" dirty="0"/>
              <a:t> Processing</a:t>
            </a:r>
          </a:p>
        </p:txBody>
      </p:sp>
      <p:cxnSp>
        <p:nvCxnSpPr>
          <p:cNvPr id="34" name="Straight Connector 33">
            <a:extLst>
              <a:ext uri="{FF2B5EF4-FFF2-40B4-BE49-F238E27FC236}">
                <a16:creationId xmlns:a16="http://schemas.microsoft.com/office/drawing/2014/main" id="{C1895EA2-D6D7-4788-9B73-2B55A41A4F9E}"/>
              </a:ext>
            </a:extLst>
          </p:cNvPr>
          <p:cNvCxnSpPr>
            <a:cxnSpLocks/>
            <a:endCxn id="14" idx="2"/>
          </p:cNvCxnSpPr>
          <p:nvPr/>
        </p:nvCxnSpPr>
        <p:spPr>
          <a:xfrm flipH="1" flipV="1">
            <a:off x="5218112" y="2399741"/>
            <a:ext cx="267810" cy="6323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6D3F4C-1423-4BF0-8D70-EDFDB58653E3}"/>
              </a:ext>
            </a:extLst>
          </p:cNvPr>
          <p:cNvCxnSpPr>
            <a:cxnSpLocks/>
          </p:cNvCxnSpPr>
          <p:nvPr/>
        </p:nvCxnSpPr>
        <p:spPr>
          <a:xfrm flipH="1" flipV="1">
            <a:off x="6097297" y="2201316"/>
            <a:ext cx="9488" cy="5630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8FD2BCF-9879-43C4-B39B-91F7EA60378D}"/>
              </a:ext>
            </a:extLst>
          </p:cNvPr>
          <p:cNvCxnSpPr>
            <a:cxnSpLocks/>
          </p:cNvCxnSpPr>
          <p:nvPr/>
        </p:nvCxnSpPr>
        <p:spPr>
          <a:xfrm flipV="1">
            <a:off x="6913094" y="2620922"/>
            <a:ext cx="584711" cy="5209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6A3357F-E955-492C-B859-316C1751A658}"/>
              </a:ext>
            </a:extLst>
          </p:cNvPr>
          <p:cNvCxnSpPr>
            <a:cxnSpLocks/>
            <a:stCxn id="19" idx="1"/>
          </p:cNvCxnSpPr>
          <p:nvPr/>
        </p:nvCxnSpPr>
        <p:spPr>
          <a:xfrm flipH="1">
            <a:off x="7225327" y="3589560"/>
            <a:ext cx="816514" cy="495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29D0E0E-190F-44F4-B9CE-C16F2E791D31}"/>
              </a:ext>
            </a:extLst>
          </p:cNvPr>
          <p:cNvCxnSpPr>
            <a:cxnSpLocks/>
          </p:cNvCxnSpPr>
          <p:nvPr/>
        </p:nvCxnSpPr>
        <p:spPr>
          <a:xfrm flipV="1">
            <a:off x="5116696" y="4859430"/>
            <a:ext cx="531686" cy="5909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C77C2F6-E9DB-43DE-8AC1-9E08E3774CD4}"/>
              </a:ext>
            </a:extLst>
          </p:cNvPr>
          <p:cNvCxnSpPr>
            <a:cxnSpLocks/>
          </p:cNvCxnSpPr>
          <p:nvPr/>
        </p:nvCxnSpPr>
        <p:spPr>
          <a:xfrm flipH="1" flipV="1">
            <a:off x="6654793" y="4733563"/>
            <a:ext cx="278179" cy="5703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93198F2-2C52-4B32-A0A4-E2068B950460}"/>
              </a:ext>
            </a:extLst>
          </p:cNvPr>
          <p:cNvCxnSpPr>
            <a:cxnSpLocks/>
          </p:cNvCxnSpPr>
          <p:nvPr/>
        </p:nvCxnSpPr>
        <p:spPr>
          <a:xfrm flipH="1" flipV="1">
            <a:off x="6986461" y="4433528"/>
            <a:ext cx="647123" cy="503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78B45A2-3A04-4F0A-A9B0-36F857AA0D39}"/>
              </a:ext>
            </a:extLst>
          </p:cNvPr>
          <p:cNvCxnSpPr>
            <a:cxnSpLocks/>
            <a:stCxn id="24" idx="3"/>
          </p:cNvCxnSpPr>
          <p:nvPr/>
        </p:nvCxnSpPr>
        <p:spPr>
          <a:xfrm flipV="1">
            <a:off x="4160813" y="4077464"/>
            <a:ext cx="1002374" cy="532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7B89210-D123-4C62-B4C5-9D5FB7283640}"/>
              </a:ext>
            </a:extLst>
          </p:cNvPr>
          <p:cNvCxnSpPr>
            <a:cxnSpLocks/>
            <a:stCxn id="26" idx="3"/>
          </p:cNvCxnSpPr>
          <p:nvPr/>
        </p:nvCxnSpPr>
        <p:spPr>
          <a:xfrm>
            <a:off x="4203813" y="3493141"/>
            <a:ext cx="952117" cy="2189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072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BFB32-0167-455D-9165-110A39B5015F}"/>
              </a:ext>
            </a:extLst>
          </p:cNvPr>
          <p:cNvSpPr>
            <a:spLocks noGrp="1"/>
          </p:cNvSpPr>
          <p:nvPr>
            <p:ph type="title"/>
          </p:nvPr>
        </p:nvSpPr>
        <p:spPr/>
        <p:txBody>
          <a:bodyPr>
            <a:normAutofit/>
          </a:bodyPr>
          <a:lstStyle/>
          <a:p>
            <a:r>
              <a:rPr lang="en-US" sz="3600" dirty="0"/>
              <a:t>Food Science &amp; STEM</a:t>
            </a:r>
          </a:p>
        </p:txBody>
      </p:sp>
      <p:sp>
        <p:nvSpPr>
          <p:cNvPr id="3" name="Content Placeholder 2">
            <a:extLst>
              <a:ext uri="{FF2B5EF4-FFF2-40B4-BE49-F238E27FC236}">
                <a16:creationId xmlns:a16="http://schemas.microsoft.com/office/drawing/2014/main" id="{3DF3C27C-7918-4473-8F6A-F8870C3AD693}"/>
              </a:ext>
            </a:extLst>
          </p:cNvPr>
          <p:cNvSpPr>
            <a:spLocks noGrp="1"/>
          </p:cNvSpPr>
          <p:nvPr>
            <p:ph idx="1"/>
          </p:nvPr>
        </p:nvSpPr>
        <p:spPr>
          <a:xfrm>
            <a:off x="605119" y="4736592"/>
            <a:ext cx="6736976" cy="784692"/>
          </a:xfrm>
        </p:spPr>
        <p:txBody>
          <a:bodyPr>
            <a:normAutofit/>
          </a:bodyPr>
          <a:lstStyle/>
          <a:p>
            <a:pPr marL="0" indent="0">
              <a:buNone/>
            </a:pPr>
            <a:endParaRPr lang="en-US" dirty="0"/>
          </a:p>
        </p:txBody>
      </p:sp>
      <p:pic>
        <p:nvPicPr>
          <p:cNvPr id="4" name="Picture 3">
            <a:extLst>
              <a:ext uri="{FF2B5EF4-FFF2-40B4-BE49-F238E27FC236}">
                <a16:creationId xmlns:a16="http://schemas.microsoft.com/office/drawing/2014/main" id="{EBEEE87B-D7C3-4181-982B-2BE680C0A2D0}"/>
              </a:ext>
            </a:extLst>
          </p:cNvPr>
          <p:cNvPicPr>
            <a:picLocks noChangeAspect="1"/>
          </p:cNvPicPr>
          <p:nvPr/>
        </p:nvPicPr>
        <p:blipFill rotWithShape="1">
          <a:blip r:embed="rId3"/>
          <a:srcRect l="19368" t="17865" r="19887" b="24227"/>
          <a:stretch/>
        </p:blipFill>
        <p:spPr>
          <a:xfrm>
            <a:off x="712694" y="1308334"/>
            <a:ext cx="6299462" cy="3377973"/>
          </a:xfrm>
          <a:prstGeom prst="rect">
            <a:avLst/>
          </a:prstGeom>
          <a:ln>
            <a:solidFill>
              <a:schemeClr val="tx1"/>
            </a:solidFill>
          </a:ln>
        </p:spPr>
      </p:pic>
      <p:pic>
        <p:nvPicPr>
          <p:cNvPr id="5" name="Picture 4">
            <a:extLst>
              <a:ext uri="{FF2B5EF4-FFF2-40B4-BE49-F238E27FC236}">
                <a16:creationId xmlns:a16="http://schemas.microsoft.com/office/drawing/2014/main" id="{B94ED341-2FA8-4AD2-8360-566D67AF1CC5}"/>
              </a:ext>
            </a:extLst>
          </p:cNvPr>
          <p:cNvPicPr>
            <a:picLocks noChangeAspect="1"/>
          </p:cNvPicPr>
          <p:nvPr/>
        </p:nvPicPr>
        <p:blipFill rotWithShape="1">
          <a:blip r:embed="rId4"/>
          <a:srcRect l="49587" t="22535" r="21901" b="9146"/>
          <a:stretch/>
        </p:blipFill>
        <p:spPr>
          <a:xfrm>
            <a:off x="7187041" y="170881"/>
            <a:ext cx="4834629" cy="6516238"/>
          </a:xfrm>
          <a:prstGeom prst="rect">
            <a:avLst/>
          </a:prstGeom>
          <a:ln>
            <a:solidFill>
              <a:schemeClr val="tx1"/>
            </a:solidFill>
          </a:ln>
        </p:spPr>
      </p:pic>
      <p:sp>
        <p:nvSpPr>
          <p:cNvPr id="6" name="TextBox 5">
            <a:extLst>
              <a:ext uri="{FF2B5EF4-FFF2-40B4-BE49-F238E27FC236}">
                <a16:creationId xmlns:a16="http://schemas.microsoft.com/office/drawing/2014/main" id="{5F8D902D-DE65-4813-A68D-DA54732BEF4D}"/>
              </a:ext>
            </a:extLst>
          </p:cNvPr>
          <p:cNvSpPr txBox="1"/>
          <p:nvPr/>
        </p:nvSpPr>
        <p:spPr>
          <a:xfrm rot="19849963">
            <a:off x="3459682" y="4299966"/>
            <a:ext cx="4068741" cy="1323439"/>
          </a:xfrm>
          <a:prstGeom prst="rect">
            <a:avLst/>
          </a:prstGeom>
          <a:solidFill>
            <a:schemeClr val="accent5"/>
          </a:solidFill>
          <a:ln>
            <a:solidFill>
              <a:schemeClr val="accent5"/>
            </a:solidFill>
          </a:ln>
        </p:spPr>
        <p:txBody>
          <a:bodyPr wrap="square" rtlCol="0">
            <a:spAutoFit/>
          </a:bodyPr>
          <a:lstStyle/>
          <a:p>
            <a:pPr algn="ctr"/>
            <a:r>
              <a:rPr lang="en-US" sz="2000" dirty="0">
                <a:solidFill>
                  <a:schemeClr val="bg1"/>
                </a:solidFill>
              </a:rPr>
              <a:t>Google: “Comprehensive Review in Food Science &amp; Food Safety ‘Feeding The World Today &amp; Tomorrow’”</a:t>
            </a:r>
          </a:p>
        </p:txBody>
      </p:sp>
    </p:spTree>
    <p:extLst>
      <p:ext uri="{BB962C8B-B14F-4D97-AF65-F5344CB8AC3E}">
        <p14:creationId xmlns:p14="http://schemas.microsoft.com/office/powerpoint/2010/main" val="2005354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5E8F1-A7B8-4004-BA66-211B47D63066}"/>
              </a:ext>
            </a:extLst>
          </p:cNvPr>
          <p:cNvSpPr>
            <a:spLocks noGrp="1"/>
          </p:cNvSpPr>
          <p:nvPr>
            <p:ph type="title"/>
          </p:nvPr>
        </p:nvSpPr>
        <p:spPr/>
        <p:txBody>
          <a:bodyPr/>
          <a:lstStyle/>
          <a:p>
            <a:r>
              <a:rPr lang="en-US" dirty="0"/>
              <a:t>Food Science &amp; STEM</a:t>
            </a:r>
          </a:p>
        </p:txBody>
      </p:sp>
      <p:pic>
        <p:nvPicPr>
          <p:cNvPr id="4" name="Picture 2">
            <a:extLst>
              <a:ext uri="{FF2B5EF4-FFF2-40B4-BE49-F238E27FC236}">
                <a16:creationId xmlns:a16="http://schemas.microsoft.com/office/drawing/2014/main" id="{A23BEEB3-8D50-4C76-8805-A71795D3B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863" t="12736" r="20043" b="19667"/>
          <a:stretch/>
        </p:blipFill>
        <p:spPr bwMode="auto">
          <a:xfrm>
            <a:off x="3171272" y="1331259"/>
            <a:ext cx="5804647" cy="51189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a:extLst>
              <a:ext uri="{FF2B5EF4-FFF2-40B4-BE49-F238E27FC236}">
                <a16:creationId xmlns:a16="http://schemas.microsoft.com/office/drawing/2014/main" id="{C470F29F-053E-4045-AF14-AD6C943366CA}"/>
              </a:ext>
            </a:extLst>
          </p:cNvPr>
          <p:cNvSpPr txBox="1"/>
          <p:nvPr/>
        </p:nvSpPr>
        <p:spPr>
          <a:xfrm rot="19849963">
            <a:off x="7922292" y="2816191"/>
            <a:ext cx="3527699" cy="1292662"/>
          </a:xfrm>
          <a:prstGeom prst="rect">
            <a:avLst/>
          </a:prstGeom>
          <a:solidFill>
            <a:schemeClr val="accent5"/>
          </a:solidFill>
          <a:ln>
            <a:solidFill>
              <a:schemeClr val="accent5"/>
            </a:solidFill>
          </a:ln>
        </p:spPr>
        <p:txBody>
          <a:bodyPr wrap="square" rtlCol="0">
            <a:spAutoFit/>
          </a:bodyPr>
          <a:lstStyle/>
          <a:p>
            <a:pPr algn="ctr"/>
            <a:r>
              <a:rPr lang="en-US" sz="2400" dirty="0">
                <a:solidFill>
                  <a:schemeClr val="bg1"/>
                </a:solidFill>
              </a:rPr>
              <a:t>Article has 6 Demos!</a:t>
            </a:r>
          </a:p>
          <a:p>
            <a:pPr algn="ctr"/>
            <a:endParaRPr lang="en-US" dirty="0">
              <a:solidFill>
                <a:schemeClr val="bg1"/>
              </a:solidFill>
            </a:endParaRPr>
          </a:p>
          <a:p>
            <a:pPr algn="ctr"/>
            <a:r>
              <a:rPr lang="en-US" dirty="0">
                <a:solidFill>
                  <a:schemeClr val="bg1"/>
                </a:solidFill>
              </a:rPr>
              <a:t>Written by University of Illinois Food Science professors.</a:t>
            </a:r>
          </a:p>
        </p:txBody>
      </p:sp>
    </p:spTree>
    <p:extLst>
      <p:ext uri="{BB962C8B-B14F-4D97-AF65-F5344CB8AC3E}">
        <p14:creationId xmlns:p14="http://schemas.microsoft.com/office/powerpoint/2010/main" val="1555429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217A1-5E24-44E4-A329-855FA42C2443}"/>
              </a:ext>
            </a:extLst>
          </p:cNvPr>
          <p:cNvSpPr>
            <a:spLocks noGrp="1"/>
          </p:cNvSpPr>
          <p:nvPr>
            <p:ph type="title"/>
          </p:nvPr>
        </p:nvSpPr>
        <p:spPr/>
        <p:txBody>
          <a:bodyPr>
            <a:normAutofit/>
          </a:bodyPr>
          <a:lstStyle/>
          <a:p>
            <a:r>
              <a:rPr lang="en-US" sz="3200" dirty="0"/>
              <a:t>Food Technology is….</a:t>
            </a:r>
          </a:p>
        </p:txBody>
      </p:sp>
      <p:sp>
        <p:nvSpPr>
          <p:cNvPr id="3" name="Content Placeholder 2">
            <a:extLst>
              <a:ext uri="{FF2B5EF4-FFF2-40B4-BE49-F238E27FC236}">
                <a16:creationId xmlns:a16="http://schemas.microsoft.com/office/drawing/2014/main" id="{95E1190C-BB86-4F88-940E-A16F986F4652}"/>
              </a:ext>
            </a:extLst>
          </p:cNvPr>
          <p:cNvSpPr>
            <a:spLocks noGrp="1"/>
          </p:cNvSpPr>
          <p:nvPr>
            <p:ph idx="1"/>
          </p:nvPr>
        </p:nvSpPr>
        <p:spPr>
          <a:xfrm>
            <a:off x="4774093" y="1508125"/>
            <a:ext cx="6993835" cy="3601140"/>
          </a:xfrm>
        </p:spPr>
        <p:txBody>
          <a:bodyPr vert="horz" lIns="91440" tIns="45720" rIns="91440" bIns="45720" rtlCol="0" anchor="t">
            <a:normAutofit/>
          </a:bodyPr>
          <a:lstStyle/>
          <a:p>
            <a:pPr marL="0" indent="0">
              <a:buNone/>
            </a:pPr>
            <a:r>
              <a:rPr lang="en-US" sz="2000" dirty="0"/>
              <a:t>Food Technology is the application of food science principles and knowledge to the: </a:t>
            </a:r>
          </a:p>
          <a:p>
            <a:r>
              <a:rPr lang="en-US" sz="2000" dirty="0"/>
              <a:t>Selection</a:t>
            </a:r>
          </a:p>
          <a:p>
            <a:r>
              <a:rPr lang="en-US" sz="2000" dirty="0"/>
              <a:t>Preservation</a:t>
            </a:r>
          </a:p>
          <a:p>
            <a:r>
              <a:rPr lang="en-US" sz="2000" dirty="0"/>
              <a:t>Processing</a:t>
            </a:r>
          </a:p>
          <a:p>
            <a:r>
              <a:rPr lang="en-US" sz="2000" dirty="0"/>
              <a:t>Packaging</a:t>
            </a:r>
          </a:p>
          <a:p>
            <a:r>
              <a:rPr lang="en-US" sz="2000" dirty="0"/>
              <a:t>Distribution </a:t>
            </a:r>
          </a:p>
          <a:p>
            <a:r>
              <a:rPr lang="en-US" sz="2000" dirty="0"/>
              <a:t>and Use</a:t>
            </a:r>
          </a:p>
        </p:txBody>
      </p:sp>
      <p:sp>
        <p:nvSpPr>
          <p:cNvPr id="4" name="Rectangle 3">
            <a:extLst>
              <a:ext uri="{FF2B5EF4-FFF2-40B4-BE49-F238E27FC236}">
                <a16:creationId xmlns:a16="http://schemas.microsoft.com/office/drawing/2014/main" id="{354E350B-73E2-4587-95A5-DEDBF11C134F}"/>
              </a:ext>
            </a:extLst>
          </p:cNvPr>
          <p:cNvSpPr/>
          <p:nvPr/>
        </p:nvSpPr>
        <p:spPr>
          <a:xfrm>
            <a:off x="6035840" y="4151511"/>
            <a:ext cx="4276620" cy="400110"/>
          </a:xfrm>
          <a:prstGeom prst="rect">
            <a:avLst/>
          </a:prstGeom>
        </p:spPr>
        <p:txBody>
          <a:bodyPr wrap="none">
            <a:spAutoFit/>
          </a:bodyPr>
          <a:lstStyle/>
          <a:p>
            <a:r>
              <a:rPr lang="en-US" sz="2000" i="1" dirty="0"/>
              <a:t>of safe, nutritious &amp; wholesome food.</a:t>
            </a:r>
          </a:p>
        </p:txBody>
      </p:sp>
      <p:pic>
        <p:nvPicPr>
          <p:cNvPr id="5" name="Picture 4">
            <a:extLst>
              <a:ext uri="{FF2B5EF4-FFF2-40B4-BE49-F238E27FC236}">
                <a16:creationId xmlns:a16="http://schemas.microsoft.com/office/drawing/2014/main" id="{7D01BAA6-220D-4103-A209-1BD887C9E9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63" y="1695818"/>
            <a:ext cx="4245661" cy="2828672"/>
          </a:xfrm>
          <a:prstGeom prst="rect">
            <a:avLst/>
          </a:prstGeom>
        </p:spPr>
      </p:pic>
    </p:spTree>
    <p:extLst>
      <p:ext uri="{BB962C8B-B14F-4D97-AF65-F5344CB8AC3E}">
        <p14:creationId xmlns:p14="http://schemas.microsoft.com/office/powerpoint/2010/main" val="1699365449"/>
      </p:ext>
    </p:extLst>
  </p:cSld>
  <p:clrMapOvr>
    <a:masterClrMapping/>
  </p:clrMapOvr>
</p:sld>
</file>

<file path=ppt/theme/theme1.xml><?xml version="1.0" encoding="utf-8"?>
<a:theme xmlns:a="http://schemas.openxmlformats.org/drawingml/2006/main" name="Office Theme">
  <a:themeElements>
    <a:clrScheme name="Discover FONA Colors">
      <a:dk1>
        <a:sysClr val="windowText" lastClr="000000"/>
      </a:dk1>
      <a:lt1>
        <a:sysClr val="window" lastClr="FFFFFF"/>
      </a:lt1>
      <a:dk2>
        <a:srgbClr val="44546A"/>
      </a:dk2>
      <a:lt2>
        <a:srgbClr val="E7E6E6"/>
      </a:lt2>
      <a:accent1>
        <a:srgbClr val="63A70A"/>
      </a:accent1>
      <a:accent2>
        <a:srgbClr val="FF6B00"/>
      </a:accent2>
      <a:accent3>
        <a:srgbClr val="AC162C"/>
      </a:accent3>
      <a:accent4>
        <a:srgbClr val="FFC000"/>
      </a:accent4>
      <a:accent5>
        <a:srgbClr val="0099A8"/>
      </a:accent5>
      <a:accent6>
        <a:srgbClr val="000000"/>
      </a:accent6>
      <a:hlink>
        <a:srgbClr val="000000"/>
      </a:hlink>
      <a:folHlink>
        <a:srgbClr val="000000"/>
      </a:folHlink>
    </a:clrScheme>
    <a:fontScheme name="Discover FONA Font">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iscover FONA Colors">
      <a:dk1>
        <a:sysClr val="windowText" lastClr="000000"/>
      </a:dk1>
      <a:lt1>
        <a:sysClr val="window" lastClr="FFFFFF"/>
      </a:lt1>
      <a:dk2>
        <a:srgbClr val="44546A"/>
      </a:dk2>
      <a:lt2>
        <a:srgbClr val="E7E6E6"/>
      </a:lt2>
      <a:accent1>
        <a:srgbClr val="63A70A"/>
      </a:accent1>
      <a:accent2>
        <a:srgbClr val="FF6B00"/>
      </a:accent2>
      <a:accent3>
        <a:srgbClr val="AC162C"/>
      </a:accent3>
      <a:accent4>
        <a:srgbClr val="FFC000"/>
      </a:accent4>
      <a:accent5>
        <a:srgbClr val="0099A8"/>
      </a:accent5>
      <a:accent6>
        <a:srgbClr val="000000"/>
      </a:accent6>
      <a:hlink>
        <a:srgbClr val="000000"/>
      </a:hlink>
      <a:folHlink>
        <a:srgbClr val="000000"/>
      </a:folHlink>
    </a:clrScheme>
    <a:fontScheme name="Discover FONA Font">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Picture xmlns="4e1db8b9-49f7-4daf-bdc4-ee9d0677b397">
      <Url xsi:nil="true"/>
      <Description xsi:nil="true"/>
    </Pictur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CB0B742340C14C95039DD2D295CA26" ma:contentTypeVersion="15" ma:contentTypeDescription="Create a new document." ma:contentTypeScope="" ma:versionID="ede095041e1a64691db87f4d3e9df53f">
  <xsd:schema xmlns:xsd="http://www.w3.org/2001/XMLSchema" xmlns:xs="http://www.w3.org/2001/XMLSchema" xmlns:p="http://schemas.microsoft.com/office/2006/metadata/properties" xmlns:ns1="http://schemas.microsoft.com/sharepoint/v3" xmlns:ns2="4e1db8b9-49f7-4daf-bdc4-ee9d0677b397" xmlns:ns3="44d84a13-2842-41d9-b6a6-d34858df8828" targetNamespace="http://schemas.microsoft.com/office/2006/metadata/properties" ma:root="true" ma:fieldsID="243b80b77d1e4fde2769203151bb27cb" ns1:_="" ns2:_="" ns3:_="">
    <xsd:import namespace="http://schemas.microsoft.com/sharepoint/v3"/>
    <xsd:import namespace="4e1db8b9-49f7-4daf-bdc4-ee9d0677b397"/>
    <xsd:import namespace="44d84a13-2842-41d9-b6a6-d34858df88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Picture"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1db8b9-49f7-4daf-bdc4-ee9d0677b3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Picture" ma:index="16" nillable="true" ma:displayName="Picture" ma:format="Image" ma:internalName="Pictur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d84a13-2842-41d9-b6a6-d34858df882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80BFB9-BE30-4C85-A78A-E74C32998644}">
  <ds:schemaRefs>
    <ds:schemaRef ds:uri="http://schemas.microsoft.com/office/2006/metadata/properties"/>
    <ds:schemaRef ds:uri="http://schemas.microsoft.com/office/infopath/2007/PartnerControls"/>
    <ds:schemaRef ds:uri="http://schemas.microsoft.com/sharepoint/v3"/>
    <ds:schemaRef ds:uri="4e1db8b9-49f7-4daf-bdc4-ee9d0677b397"/>
  </ds:schemaRefs>
</ds:datastoreItem>
</file>

<file path=customXml/itemProps2.xml><?xml version="1.0" encoding="utf-8"?>
<ds:datastoreItem xmlns:ds="http://schemas.openxmlformats.org/officeDocument/2006/customXml" ds:itemID="{40AAE3AC-0AF9-4CAD-BB7D-A7E613F6E018}">
  <ds:schemaRefs>
    <ds:schemaRef ds:uri="http://schemas.microsoft.com/sharepoint/v3/contenttype/forms"/>
  </ds:schemaRefs>
</ds:datastoreItem>
</file>

<file path=customXml/itemProps3.xml><?xml version="1.0" encoding="utf-8"?>
<ds:datastoreItem xmlns:ds="http://schemas.openxmlformats.org/officeDocument/2006/customXml" ds:itemID="{B204AF3D-CD8F-4850-B53C-5DD731B1D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1db8b9-49f7-4daf-bdc4-ee9d0677b397"/>
    <ds:schemaRef ds:uri="44d84a13-2842-41d9-b6a6-d34858df88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TotalTime>
  <Words>2287</Words>
  <Application>Microsoft Office PowerPoint</Application>
  <PresentationFormat>Widescreen</PresentationFormat>
  <Paragraphs>408</Paragraphs>
  <Slides>38</Slides>
  <Notes>37</Notes>
  <HiddenSlides>0</HiddenSlides>
  <MMClips>1</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1_Office Theme</vt:lpstr>
      <vt:lpstr>Welcome to: The Science Behind Food</vt:lpstr>
      <vt:lpstr>Food Science</vt:lpstr>
      <vt:lpstr>Food Science &amp; NGSS</vt:lpstr>
      <vt:lpstr>What is Food Science?</vt:lpstr>
      <vt:lpstr>What is Food Science?</vt:lpstr>
      <vt:lpstr>Food Scientists understand - </vt:lpstr>
      <vt:lpstr>Food Science &amp; STEM</vt:lpstr>
      <vt:lpstr>Food Science &amp; STEM</vt:lpstr>
      <vt:lpstr>Food Technology is….</vt:lpstr>
      <vt:lpstr>Food Science &amp; you</vt:lpstr>
      <vt:lpstr>Why is this important?</vt:lpstr>
      <vt:lpstr>Food Industry Facts</vt:lpstr>
      <vt:lpstr>Food Industry Facts</vt:lpstr>
      <vt:lpstr>Global Population - Hunger</vt:lpstr>
      <vt:lpstr>Food insecurity</vt:lpstr>
      <vt:lpstr>Food Industry Facts</vt:lpstr>
      <vt:lpstr>Hot Food Industry Topics</vt:lpstr>
      <vt:lpstr>Why Food Science?</vt:lpstr>
      <vt:lpstr>The Science Behind Taste</vt:lpstr>
      <vt:lpstr>What is YOUR favorite?</vt:lpstr>
      <vt:lpstr>What is a chemical?</vt:lpstr>
      <vt:lpstr>What is a chemical?</vt:lpstr>
      <vt:lpstr>A chemical is…</vt:lpstr>
      <vt:lpstr>Ted Ed Video – How do we smell?</vt:lpstr>
      <vt:lpstr>Let’s try it – How do you taste/smell?</vt:lpstr>
      <vt:lpstr>Aroma</vt:lpstr>
      <vt:lpstr>Taste</vt:lpstr>
      <vt:lpstr>Taste –Anatomy of Gustation</vt:lpstr>
      <vt:lpstr>Visual Impact</vt:lpstr>
      <vt:lpstr>Which has more chemicals?</vt:lpstr>
      <vt:lpstr>Natural Product- Chemical Ingredients</vt:lpstr>
      <vt:lpstr>Flavors use in Food</vt:lpstr>
      <vt:lpstr>Flavor-Ingredient Interactions</vt:lpstr>
      <vt:lpstr>Lipid-Flavor Interaction</vt:lpstr>
      <vt:lpstr>Lipid-Flavor Interaction</vt:lpstr>
      <vt:lpstr>Educational Application</vt:lpstr>
      <vt:lpstr>Summary</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Science Behind Food</dc:title>
  <dc:creator>Katie Sudler</dc:creator>
  <cp:lastModifiedBy>Jaime Gutshall</cp:lastModifiedBy>
  <cp:revision>566</cp:revision>
  <dcterms:created xsi:type="dcterms:W3CDTF">2019-05-28T17:51:03Z</dcterms:created>
  <dcterms:modified xsi:type="dcterms:W3CDTF">2019-10-08T14:46:10Z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0x010100DECB0B742340C14C95039DD2D295CA26</vt:lpwstr>
  </property>
</Properties>
</file>