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369" r:id="rId6"/>
    <p:sldId id="331" r:id="rId7"/>
    <p:sldId id="360" r:id="rId8"/>
    <p:sldId id="366" r:id="rId9"/>
    <p:sldId id="367" r:id="rId10"/>
    <p:sldId id="368" r:id="rId11"/>
    <p:sldId id="371" r:id="rId12"/>
    <p:sldId id="372" r:id="rId13"/>
    <p:sldId id="377"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C470F-6576-4D55-82EC-F87982C3EF79}" v="3" dt="2019-08-07T13:55:02.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4" autoAdjust="0"/>
    <p:restoredTop sz="94660"/>
  </p:normalViewPr>
  <p:slideViewPr>
    <p:cSldViewPr snapToGrid="0">
      <p:cViewPr varScale="1">
        <p:scale>
          <a:sx n="117" d="100"/>
          <a:sy n="117" d="100"/>
        </p:scale>
        <p:origin x="12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277C6-36B3-4134-9DD5-19D33A749F75}" type="datetimeFigureOut">
              <a:rPr lang="en-US" smtClean="0"/>
              <a:t>10/8/2019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1597C-148A-4DFA-80D9-A9F494BEBCCC}" type="slidenum">
              <a:rPr lang="en-US" smtClean="0"/>
              <a:t>‹#›</a:t>
            </a:fld>
            <a:endParaRPr lang="en-US"/>
          </a:p>
        </p:txBody>
      </p:sp>
    </p:spTree>
    <p:extLst>
      <p:ext uri="{BB962C8B-B14F-4D97-AF65-F5344CB8AC3E}">
        <p14:creationId xmlns:p14="http://schemas.microsoft.com/office/powerpoint/2010/main" val="216742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21C39-F698-4318-B74D-6065F86BBF92}" type="slidenum">
              <a:rPr lang="en-US" smtClean="0"/>
              <a:t>3</a:t>
            </a:fld>
            <a:endParaRPr lang="en-US"/>
          </a:p>
        </p:txBody>
      </p:sp>
    </p:spTree>
    <p:extLst>
      <p:ext uri="{BB962C8B-B14F-4D97-AF65-F5344CB8AC3E}">
        <p14:creationId xmlns:p14="http://schemas.microsoft.com/office/powerpoint/2010/main" val="191708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CE54F41-2BD7-40C7-85C5-0DDBACC0FB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5C723D7-DB59-450A-8E30-C2381C8DCD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Our IFT community. </a:t>
            </a:r>
          </a:p>
        </p:txBody>
      </p:sp>
      <p:sp>
        <p:nvSpPr>
          <p:cNvPr id="4" name="Slide Number Placeholder 3">
            <a:extLst>
              <a:ext uri="{FF2B5EF4-FFF2-40B4-BE49-F238E27FC236}">
                <a16:creationId xmlns:a16="http://schemas.microsoft.com/office/drawing/2014/main" id="{8596B0AC-9934-4E9C-8E15-D629419E7C02}"/>
              </a:ext>
            </a:extLst>
          </p:cNvPr>
          <p:cNvSpPr>
            <a:spLocks noGrp="1"/>
          </p:cNvSpPr>
          <p:nvPr>
            <p:ph type="sldNum" sz="quarter" idx="5"/>
          </p:nvPr>
        </p:nvSpPr>
        <p:spPr/>
        <p:txBody>
          <a:bodyPr/>
          <a:lstStyle/>
          <a:p>
            <a:pPr>
              <a:defRPr/>
            </a:pPr>
            <a:fld id="{9609F691-0301-459F-9A5E-ABC738292DE5}" type="slidenum">
              <a:rPr lang="en-US" sz="1800" kern="0" smtClean="0">
                <a:solidFill>
                  <a:sysClr val="windowText" lastClr="000000"/>
                </a:solidFill>
              </a:rPr>
              <a:pPr>
                <a:defRPr/>
              </a:pPr>
              <a:t>4</a:t>
            </a:fld>
            <a:endParaRPr lang="en-US" sz="1800" kern="0">
              <a:solidFill>
                <a:sysClr val="windowText" lastClr="000000"/>
              </a:solidFill>
            </a:endParaRPr>
          </a:p>
        </p:txBody>
      </p:sp>
    </p:spTree>
    <p:extLst>
      <p:ext uri="{BB962C8B-B14F-4D97-AF65-F5344CB8AC3E}">
        <p14:creationId xmlns:p14="http://schemas.microsoft.com/office/powerpoint/2010/main" val="295125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3DE5E6B-CC4D-494C-A331-B3EDB02051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AC6A732-213B-4996-B1AF-CAC58C1D7D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Talk about 2-4 specific IFT programs and initiatives  </a:t>
            </a:r>
          </a:p>
        </p:txBody>
      </p:sp>
      <p:sp>
        <p:nvSpPr>
          <p:cNvPr id="4" name="Slide Number Placeholder 3">
            <a:extLst>
              <a:ext uri="{FF2B5EF4-FFF2-40B4-BE49-F238E27FC236}">
                <a16:creationId xmlns:a16="http://schemas.microsoft.com/office/drawing/2014/main" id="{EA0029B2-E48D-4B12-9DE3-FDC63A324442}"/>
              </a:ext>
            </a:extLst>
          </p:cNvPr>
          <p:cNvSpPr>
            <a:spLocks noGrp="1"/>
          </p:cNvSpPr>
          <p:nvPr>
            <p:ph type="sldNum" sz="quarter" idx="5"/>
          </p:nvPr>
        </p:nvSpPr>
        <p:spPr/>
        <p:txBody>
          <a:bodyPr/>
          <a:lstStyle/>
          <a:p>
            <a:pPr>
              <a:defRPr/>
            </a:pPr>
            <a:fld id="{DC5E546A-255B-4090-B99B-E25C83166F58}" type="slidenum">
              <a:rPr lang="en-US" sz="1800" kern="0" smtClean="0">
                <a:solidFill>
                  <a:sysClr val="windowText" lastClr="000000"/>
                </a:solidFill>
              </a:rPr>
              <a:pPr>
                <a:defRPr/>
              </a:pPr>
              <a:t>5</a:t>
            </a:fld>
            <a:endParaRPr lang="en-US" sz="1800" kern="0">
              <a:solidFill>
                <a:sysClr val="windowText" lastClr="000000"/>
              </a:solidFill>
            </a:endParaRPr>
          </a:p>
        </p:txBody>
      </p:sp>
    </p:spTree>
    <p:extLst>
      <p:ext uri="{BB962C8B-B14F-4D97-AF65-F5344CB8AC3E}">
        <p14:creationId xmlns:p14="http://schemas.microsoft.com/office/powerpoint/2010/main" val="175965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05569AB-FA1D-4894-A61B-FDA804E360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B2B7FA3-CDB1-43E3-8FCE-FD69CA707D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Talk about 2-4 specific IFTSA program and initiatives. </a:t>
            </a:r>
          </a:p>
        </p:txBody>
      </p:sp>
      <p:sp>
        <p:nvSpPr>
          <p:cNvPr id="4" name="Slide Number Placeholder 3">
            <a:extLst>
              <a:ext uri="{FF2B5EF4-FFF2-40B4-BE49-F238E27FC236}">
                <a16:creationId xmlns:a16="http://schemas.microsoft.com/office/drawing/2014/main" id="{531F4C79-5478-4DEE-8D94-FCF7108D5D41}"/>
              </a:ext>
            </a:extLst>
          </p:cNvPr>
          <p:cNvSpPr>
            <a:spLocks noGrp="1"/>
          </p:cNvSpPr>
          <p:nvPr>
            <p:ph type="sldNum" sz="quarter" idx="5"/>
          </p:nvPr>
        </p:nvSpPr>
        <p:spPr/>
        <p:txBody>
          <a:bodyPr/>
          <a:lstStyle/>
          <a:p>
            <a:pPr>
              <a:defRPr/>
            </a:pPr>
            <a:fld id="{2FD1A71A-9B61-4866-8BE9-2438854A3E39}" type="slidenum">
              <a:rPr lang="en-US" sz="1800" kern="0" smtClean="0">
                <a:solidFill>
                  <a:sysClr val="windowText" lastClr="000000"/>
                </a:solidFill>
              </a:rPr>
              <a:pPr>
                <a:defRPr/>
              </a:pPr>
              <a:t>6</a:t>
            </a:fld>
            <a:endParaRPr lang="en-US" sz="1800" kern="0">
              <a:solidFill>
                <a:sysClr val="windowText" lastClr="000000"/>
              </a:solidFill>
            </a:endParaRPr>
          </a:p>
        </p:txBody>
      </p:sp>
    </p:spTree>
    <p:extLst>
      <p:ext uri="{BB962C8B-B14F-4D97-AF65-F5344CB8AC3E}">
        <p14:creationId xmlns:p14="http://schemas.microsoft.com/office/powerpoint/2010/main" val="293228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A205AFF-8846-4337-AADF-EE4A2A9BBA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AB3A8EF6-17A5-45CA-A35D-18578DEDAE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Talk about Feeding Tomorrow programs and initiatives (specifically motivate &amp; support) </a:t>
            </a:r>
          </a:p>
        </p:txBody>
      </p:sp>
      <p:sp>
        <p:nvSpPr>
          <p:cNvPr id="4" name="Slide Number Placeholder 3">
            <a:extLst>
              <a:ext uri="{FF2B5EF4-FFF2-40B4-BE49-F238E27FC236}">
                <a16:creationId xmlns:a16="http://schemas.microsoft.com/office/drawing/2014/main" id="{1F343997-C8F5-42EE-BF1B-0EE97C6FEC36}"/>
              </a:ext>
            </a:extLst>
          </p:cNvPr>
          <p:cNvSpPr>
            <a:spLocks noGrp="1"/>
          </p:cNvSpPr>
          <p:nvPr>
            <p:ph type="sldNum" sz="quarter" idx="5"/>
          </p:nvPr>
        </p:nvSpPr>
        <p:spPr/>
        <p:txBody>
          <a:bodyPr/>
          <a:lstStyle/>
          <a:p>
            <a:pPr>
              <a:defRPr/>
            </a:pPr>
            <a:fld id="{C99C62C8-51EB-469C-8B69-0D25DBC85869}" type="slidenum">
              <a:rPr lang="en-US" sz="1800" kern="0" smtClean="0">
                <a:solidFill>
                  <a:sysClr val="windowText" lastClr="000000"/>
                </a:solidFill>
              </a:rPr>
              <a:pPr>
                <a:defRPr/>
              </a:pPr>
              <a:t>7</a:t>
            </a:fld>
            <a:endParaRPr lang="en-US" sz="1800" kern="0">
              <a:solidFill>
                <a:sysClr val="windowText" lastClr="000000"/>
              </a:solidFill>
            </a:endParaRPr>
          </a:p>
        </p:txBody>
      </p:sp>
    </p:spTree>
    <p:extLst>
      <p:ext uri="{BB962C8B-B14F-4D97-AF65-F5344CB8AC3E}">
        <p14:creationId xmlns:p14="http://schemas.microsoft.com/office/powerpoint/2010/main" val="54882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21C39-F698-4318-B74D-6065F86BBF92}" type="slidenum">
              <a:rPr lang="en-US" smtClean="0"/>
              <a:t>8</a:t>
            </a:fld>
            <a:endParaRPr lang="en-US"/>
          </a:p>
        </p:txBody>
      </p:sp>
    </p:spTree>
    <p:extLst>
      <p:ext uri="{BB962C8B-B14F-4D97-AF65-F5344CB8AC3E}">
        <p14:creationId xmlns:p14="http://schemas.microsoft.com/office/powerpoint/2010/main" val="119519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21C39-F698-4318-B74D-6065F86BBF92}" type="slidenum">
              <a:rPr lang="en-US" smtClean="0"/>
              <a:t>9</a:t>
            </a:fld>
            <a:endParaRPr lang="en-US"/>
          </a:p>
        </p:txBody>
      </p:sp>
    </p:spTree>
    <p:extLst>
      <p:ext uri="{BB962C8B-B14F-4D97-AF65-F5344CB8AC3E}">
        <p14:creationId xmlns:p14="http://schemas.microsoft.com/office/powerpoint/2010/main" val="4016404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21C39-F698-4318-B74D-6065F86BBF92}" type="slidenum">
              <a:rPr lang="en-US" smtClean="0"/>
              <a:t>10</a:t>
            </a:fld>
            <a:endParaRPr lang="en-US"/>
          </a:p>
        </p:txBody>
      </p:sp>
    </p:spTree>
    <p:extLst>
      <p:ext uri="{BB962C8B-B14F-4D97-AF65-F5344CB8AC3E}">
        <p14:creationId xmlns:p14="http://schemas.microsoft.com/office/powerpoint/2010/main" val="3102615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Subtitle 2"/>
          <p:cNvSpPr>
            <a:spLocks noGrp="1"/>
          </p:cNvSpPr>
          <p:nvPr>
            <p:ph type="subTitle" idx="1"/>
          </p:nvPr>
        </p:nvSpPr>
        <p:spPr>
          <a:xfrm>
            <a:off x="336184" y="5748053"/>
            <a:ext cx="6943904" cy="712958"/>
          </a:xfrm>
        </p:spPr>
        <p:txBody>
          <a:bodyPr/>
          <a:lstStyle/>
          <a:p>
            <a:endParaRPr lang="en-US" dirty="0"/>
          </a:p>
        </p:txBody>
      </p:sp>
      <p:sp>
        <p:nvSpPr>
          <p:cNvPr id="8" name="Title 1"/>
          <p:cNvSpPr>
            <a:spLocks noGrp="1"/>
          </p:cNvSpPr>
          <p:nvPr>
            <p:ph type="ctrTitle"/>
          </p:nvPr>
        </p:nvSpPr>
        <p:spPr>
          <a:xfrm>
            <a:off x="336184" y="5082986"/>
            <a:ext cx="6921230" cy="665067"/>
          </a:xfrm>
        </p:spPr>
        <p:txBody>
          <a:bodyPr/>
          <a:lstStyle/>
          <a:p>
            <a:endParaRPr lang="en-US" dirty="0"/>
          </a:p>
        </p:txBody>
      </p:sp>
    </p:spTree>
    <p:extLst>
      <p:ext uri="{BB962C8B-B14F-4D97-AF65-F5344CB8AC3E}">
        <p14:creationId xmlns:p14="http://schemas.microsoft.com/office/powerpoint/2010/main" val="274447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874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2732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16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210014" cy="4113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04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2551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693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333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41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431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491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5728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91914-4A51-4013-B7D3-69460324330A}" type="datetimeFigureOut">
              <a:rPr lang="en-US" smtClean="0"/>
              <a:t>10/8/2019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ED917-1533-4910-AD8C-22F3FD0FD656}" type="slidenum">
              <a:rPr lang="en-US" smtClean="0"/>
              <a:t>‹#›</a:t>
            </a:fld>
            <a:endParaRPr lang="en-US"/>
          </a:p>
        </p:txBody>
      </p:sp>
    </p:spTree>
    <p:extLst>
      <p:ext uri="{BB962C8B-B14F-4D97-AF65-F5344CB8AC3E}">
        <p14:creationId xmlns:p14="http://schemas.microsoft.com/office/powerpoint/2010/main" val="4252931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36184" y="5748053"/>
            <a:ext cx="8685352" cy="712958"/>
          </a:xfrm>
        </p:spPr>
        <p:txBody>
          <a:bodyPr>
            <a:normAutofit/>
          </a:bodyPr>
          <a:lstStyle/>
          <a:p>
            <a:r>
              <a:rPr lang="en-US" dirty="0"/>
              <a:t>INSERT DATE/TIME/SPEAKERS</a:t>
            </a:r>
          </a:p>
        </p:txBody>
      </p:sp>
      <p:sp>
        <p:nvSpPr>
          <p:cNvPr id="5" name="Title 1"/>
          <p:cNvSpPr>
            <a:spLocks noGrp="1"/>
          </p:cNvSpPr>
          <p:nvPr>
            <p:ph type="ctrTitle"/>
          </p:nvPr>
        </p:nvSpPr>
        <p:spPr>
          <a:xfrm>
            <a:off x="336184" y="5082986"/>
            <a:ext cx="6921230" cy="665067"/>
          </a:xfrm>
        </p:spPr>
        <p:txBody>
          <a:bodyPr>
            <a:normAutofit fontScale="90000"/>
          </a:bodyPr>
          <a:lstStyle/>
          <a:p>
            <a:r>
              <a:rPr lang="en-US" dirty="0"/>
              <a:t>Science of Food Educator Expo</a:t>
            </a:r>
          </a:p>
        </p:txBody>
      </p:sp>
    </p:spTree>
    <p:extLst>
      <p:ext uri="{BB962C8B-B14F-4D97-AF65-F5344CB8AC3E}">
        <p14:creationId xmlns:p14="http://schemas.microsoft.com/office/powerpoint/2010/main" val="207838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7980"/>
            <a:ext cx="12192000" cy="1558254"/>
          </a:xfrm>
          <a:solidFill>
            <a:schemeClr val="bg2"/>
          </a:solidFill>
        </p:spPr>
        <p:txBody>
          <a:bodyPr>
            <a:normAutofit/>
          </a:bodyPr>
          <a:lstStyle/>
          <a:p>
            <a:r>
              <a:rPr lang="en-US" b="1" dirty="0"/>
              <a:t>Multimedia</a:t>
            </a:r>
          </a:p>
        </p:txBody>
      </p:sp>
      <p:sp>
        <p:nvSpPr>
          <p:cNvPr id="3" name="TextBox 2">
            <a:extLst>
              <a:ext uri="{FF2B5EF4-FFF2-40B4-BE49-F238E27FC236}">
                <a16:creationId xmlns:a16="http://schemas.microsoft.com/office/drawing/2014/main" id="{7163A5C2-F117-4305-BD27-3BD881B90B07}"/>
              </a:ext>
            </a:extLst>
          </p:cNvPr>
          <p:cNvSpPr txBox="1"/>
          <p:nvPr/>
        </p:nvSpPr>
        <p:spPr>
          <a:xfrm>
            <a:off x="6096000" y="3655279"/>
            <a:ext cx="4244741" cy="461665"/>
          </a:xfrm>
          <a:prstGeom prst="rect">
            <a:avLst/>
          </a:prstGeom>
          <a:noFill/>
        </p:spPr>
        <p:txBody>
          <a:bodyPr wrap="square" rtlCol="0" anchor="t">
            <a:spAutoFit/>
          </a:bodyPr>
          <a:lstStyle/>
          <a:p>
            <a:r>
              <a:rPr lang="en-US" sz="2400"/>
              <a:t>NAME</a:t>
            </a:r>
            <a:endParaRPr lang="en-US" sz="2400" dirty="0"/>
          </a:p>
        </p:txBody>
      </p:sp>
    </p:spTree>
    <p:extLst>
      <p:ext uri="{BB962C8B-B14F-4D97-AF65-F5344CB8AC3E}">
        <p14:creationId xmlns:p14="http://schemas.microsoft.com/office/powerpoint/2010/main" val="293010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98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E6F6-B6BE-4AE3-A1C1-F21D9C0C0324}"/>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986E4437-6AFD-431A-B54D-57F0EDBB2A27}"/>
              </a:ext>
            </a:extLst>
          </p:cNvPr>
          <p:cNvSpPr>
            <a:spLocks noGrp="1"/>
          </p:cNvSpPr>
          <p:nvPr>
            <p:ph idx="1"/>
          </p:nvPr>
        </p:nvSpPr>
        <p:spPr/>
        <p:txBody>
          <a:bodyPr/>
          <a:lstStyle/>
          <a:p>
            <a:r>
              <a:rPr lang="en-US" dirty="0"/>
              <a:t>INSERT AGENDA HERE</a:t>
            </a:r>
          </a:p>
        </p:txBody>
      </p:sp>
    </p:spTree>
    <p:extLst>
      <p:ext uri="{BB962C8B-B14F-4D97-AF65-F5344CB8AC3E}">
        <p14:creationId xmlns:p14="http://schemas.microsoft.com/office/powerpoint/2010/main" val="286682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7980"/>
            <a:ext cx="12192000" cy="1558254"/>
          </a:xfrm>
          <a:solidFill>
            <a:schemeClr val="bg2"/>
          </a:solidFill>
        </p:spPr>
        <p:txBody>
          <a:bodyPr>
            <a:normAutofit/>
          </a:bodyPr>
          <a:lstStyle/>
          <a:p>
            <a:r>
              <a:rPr lang="en-US" b="1" dirty="0"/>
              <a:t>Overview of IFT/Feeding Tomorrow</a:t>
            </a:r>
          </a:p>
        </p:txBody>
      </p:sp>
      <p:sp>
        <p:nvSpPr>
          <p:cNvPr id="4" name="TextBox 3"/>
          <p:cNvSpPr txBox="1"/>
          <p:nvPr/>
        </p:nvSpPr>
        <p:spPr>
          <a:xfrm>
            <a:off x="6112042" y="3696101"/>
            <a:ext cx="4244741" cy="461665"/>
          </a:xfrm>
          <a:prstGeom prst="rect">
            <a:avLst/>
          </a:prstGeom>
          <a:noFill/>
        </p:spPr>
        <p:txBody>
          <a:bodyPr wrap="square" rtlCol="0" anchor="t">
            <a:spAutoFit/>
          </a:bodyPr>
          <a:lstStyle/>
          <a:p>
            <a:r>
              <a:rPr lang="en-US" sz="2400" dirty="0"/>
              <a:t>NAME</a:t>
            </a:r>
          </a:p>
        </p:txBody>
      </p:sp>
    </p:spTree>
    <p:extLst>
      <p:ext uri="{BB962C8B-B14F-4D97-AF65-F5344CB8AC3E}">
        <p14:creationId xmlns:p14="http://schemas.microsoft.com/office/powerpoint/2010/main" val="65149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CBED3D-5F8F-48B6-8387-0CF509896BB8}"/>
              </a:ext>
            </a:extLst>
          </p:cNvPr>
          <p:cNvSpPr txBox="1"/>
          <p:nvPr/>
        </p:nvSpPr>
        <p:spPr>
          <a:xfrm>
            <a:off x="2455863" y="4733925"/>
            <a:ext cx="9655175" cy="1385888"/>
          </a:xfrm>
          <a:prstGeom prst="rect">
            <a:avLst/>
          </a:prstGeom>
          <a:noFill/>
        </p:spPr>
        <p:txBody>
          <a:bodyPr>
            <a:spAutoFit/>
          </a:bodyPr>
          <a:lstStyle/>
          <a:p>
            <a:pPr eaLnBrk="1" fontAlgn="auto" hangingPunct="1">
              <a:spcBef>
                <a:spcPts val="0"/>
              </a:spcBef>
              <a:spcAft>
                <a:spcPts val="0"/>
              </a:spcAft>
              <a:defRPr/>
            </a:pPr>
            <a:r>
              <a:rPr lang="en-US" sz="2500" b="1" kern="0" dirty="0">
                <a:latin typeface="Arial" panose="020B0604020202020204" pitchFamily="34" charset="0"/>
                <a:cs typeface="Arial" panose="020B0604020202020204" pitchFamily="34" charset="0"/>
              </a:rPr>
              <a:t>We are </a:t>
            </a:r>
            <a:r>
              <a:rPr lang="en-US" sz="2500" kern="0" dirty="0">
                <a:latin typeface="Arial" panose="020B0604020202020204" pitchFamily="34" charset="0"/>
                <a:cs typeface="Arial" panose="020B0604020202020204" pitchFamily="34" charset="0"/>
              </a:rPr>
              <a:t>the philanthropic arm of IFT and IFTSA. Their members are our volunteers. </a:t>
            </a:r>
          </a:p>
          <a:p>
            <a:pPr eaLnBrk="1" fontAlgn="auto" hangingPunct="1">
              <a:spcBef>
                <a:spcPts val="0"/>
              </a:spcBef>
              <a:spcAft>
                <a:spcPts val="0"/>
              </a:spcAft>
              <a:defRPr/>
            </a:pPr>
            <a:r>
              <a:rPr lang="en-US" sz="1700" b="1" kern="0" dirty="0">
                <a:solidFill>
                  <a:schemeClr val="accent5"/>
                </a:solidFill>
                <a:latin typeface="Arial" panose="020B0604020202020204" pitchFamily="34" charset="0"/>
                <a:cs typeface="Arial" panose="020B0604020202020204" pitchFamily="34" charset="0"/>
              </a:rPr>
              <a:t>Our Mission</a:t>
            </a:r>
            <a:r>
              <a:rPr lang="en-US" sz="1700" kern="0" dirty="0">
                <a:solidFill>
                  <a:schemeClr val="accent5"/>
                </a:solidFill>
                <a:latin typeface="Arial" panose="020B0604020202020204" pitchFamily="34" charset="0"/>
                <a:cs typeface="Arial" panose="020B0604020202020204" pitchFamily="34" charset="0"/>
              </a:rPr>
              <a:t>: </a:t>
            </a:r>
            <a:r>
              <a:rPr lang="en-US" sz="1700" kern="0" dirty="0">
                <a:solidFill>
                  <a:sysClr val="windowText" lastClr="000000"/>
                </a:solidFill>
                <a:latin typeface="Arial" panose="020B0604020202020204" pitchFamily="34" charset="0"/>
                <a:cs typeface="Arial" panose="020B0604020202020204" pitchFamily="34" charset="0"/>
              </a:rPr>
              <a:t>To bring the best and brightest minds to the science of food and to help them improve the world. </a:t>
            </a:r>
          </a:p>
        </p:txBody>
      </p:sp>
      <p:sp>
        <p:nvSpPr>
          <p:cNvPr id="17" name="TextBox 16">
            <a:extLst>
              <a:ext uri="{FF2B5EF4-FFF2-40B4-BE49-F238E27FC236}">
                <a16:creationId xmlns:a16="http://schemas.microsoft.com/office/drawing/2014/main" id="{A6200E76-5075-4BCD-A805-20E0398776D6}"/>
              </a:ext>
            </a:extLst>
          </p:cNvPr>
          <p:cNvSpPr txBox="1"/>
          <p:nvPr/>
        </p:nvSpPr>
        <p:spPr>
          <a:xfrm>
            <a:off x="2454275" y="608013"/>
            <a:ext cx="9537700" cy="1123950"/>
          </a:xfrm>
          <a:prstGeom prst="rect">
            <a:avLst/>
          </a:prstGeom>
          <a:noFill/>
        </p:spPr>
        <p:txBody>
          <a:bodyPr>
            <a:spAutoFit/>
          </a:bodyPr>
          <a:lstStyle/>
          <a:p>
            <a:pPr eaLnBrk="1" fontAlgn="auto" hangingPunct="1">
              <a:spcBef>
                <a:spcPts val="0"/>
              </a:spcBef>
              <a:spcAft>
                <a:spcPts val="0"/>
              </a:spcAft>
              <a:defRPr/>
            </a:pPr>
            <a:r>
              <a:rPr lang="en-US" sz="2500" b="1" kern="0" dirty="0">
                <a:latin typeface="Arial" panose="020B0604020202020204" pitchFamily="34" charset="0"/>
                <a:cs typeface="Arial" panose="020B0604020202020204" pitchFamily="34" charset="0"/>
              </a:rPr>
              <a:t>We are </a:t>
            </a:r>
            <a:r>
              <a:rPr lang="en-US" sz="2500" kern="0" dirty="0">
                <a:latin typeface="Arial" panose="020B0604020202020204" pitchFamily="34" charset="0"/>
                <a:cs typeface="Arial" panose="020B0604020202020204" pitchFamily="34" charset="0"/>
              </a:rPr>
              <a:t>a network of 17,000 professionals dedicated to the science of food. </a:t>
            </a:r>
          </a:p>
          <a:p>
            <a:pPr eaLnBrk="1" fontAlgn="auto" hangingPunct="1">
              <a:spcBef>
                <a:spcPts val="0"/>
              </a:spcBef>
              <a:spcAft>
                <a:spcPts val="0"/>
              </a:spcAft>
              <a:defRPr/>
            </a:pPr>
            <a:r>
              <a:rPr lang="en-US" sz="1700" b="1" kern="0" dirty="0">
                <a:solidFill>
                  <a:schemeClr val="accent5"/>
                </a:solidFill>
                <a:latin typeface="Arial" panose="020B0604020202020204" pitchFamily="34" charset="0"/>
                <a:cs typeface="Arial" panose="020B0604020202020204" pitchFamily="34" charset="0"/>
              </a:rPr>
              <a:t>Our Mission</a:t>
            </a:r>
            <a:r>
              <a:rPr lang="en-US" sz="1700" kern="0" dirty="0">
                <a:solidFill>
                  <a:schemeClr val="accent5"/>
                </a:solidFill>
                <a:latin typeface="Arial" panose="020B0604020202020204" pitchFamily="34" charset="0"/>
                <a:cs typeface="Arial" panose="020B0604020202020204" pitchFamily="34" charset="0"/>
              </a:rPr>
              <a:t>: </a:t>
            </a:r>
            <a:r>
              <a:rPr lang="en-US" sz="1700" kern="0" dirty="0">
                <a:latin typeface="Arial" panose="020B0604020202020204" pitchFamily="34" charset="0"/>
                <a:cs typeface="Arial" panose="020B0604020202020204" pitchFamily="34" charset="0"/>
              </a:rPr>
              <a:t>To advance the science of food and its application across the global food system</a:t>
            </a:r>
          </a:p>
        </p:txBody>
      </p:sp>
      <p:sp>
        <p:nvSpPr>
          <p:cNvPr id="18" name="TextBox 17">
            <a:extLst>
              <a:ext uri="{FF2B5EF4-FFF2-40B4-BE49-F238E27FC236}">
                <a16:creationId xmlns:a16="http://schemas.microsoft.com/office/drawing/2014/main" id="{E81A6D50-EB30-4529-B6A6-C8CCF2DFFF4B}"/>
              </a:ext>
            </a:extLst>
          </p:cNvPr>
          <p:cNvSpPr txBox="1"/>
          <p:nvPr/>
        </p:nvSpPr>
        <p:spPr>
          <a:xfrm>
            <a:off x="2454275" y="2513013"/>
            <a:ext cx="9656763" cy="1385887"/>
          </a:xfrm>
          <a:prstGeom prst="rect">
            <a:avLst/>
          </a:prstGeom>
          <a:noFill/>
        </p:spPr>
        <p:txBody>
          <a:bodyPr>
            <a:spAutoFit/>
          </a:bodyPr>
          <a:lstStyle/>
          <a:p>
            <a:pPr eaLnBrk="1" fontAlgn="auto" hangingPunct="1">
              <a:spcBef>
                <a:spcPts val="0"/>
              </a:spcBef>
              <a:spcAft>
                <a:spcPts val="0"/>
              </a:spcAft>
              <a:defRPr/>
            </a:pPr>
            <a:r>
              <a:rPr lang="en-US" sz="2500" b="1" kern="0" dirty="0">
                <a:latin typeface="Arial" panose="020B0604020202020204" pitchFamily="34" charset="0"/>
                <a:cs typeface="Arial" panose="020B0604020202020204" pitchFamily="34" charset="0"/>
              </a:rPr>
              <a:t>We are </a:t>
            </a:r>
            <a:r>
              <a:rPr lang="en-US" sz="2500" kern="0" dirty="0">
                <a:latin typeface="Arial" panose="020B0604020202020204" pitchFamily="34" charset="0"/>
                <a:cs typeface="Arial" panose="020B0604020202020204" pitchFamily="34" charset="0"/>
              </a:rPr>
              <a:t>a community of 3,000 undergraduate and gradate students pursing a degree in the science of food</a:t>
            </a:r>
            <a:r>
              <a:rPr lang="en-US" sz="2500" b="1" kern="0" dirty="0">
                <a:latin typeface="Arial" panose="020B0604020202020204" pitchFamily="34" charset="0"/>
                <a:cs typeface="Arial" panose="020B0604020202020204" pitchFamily="34" charset="0"/>
              </a:rPr>
              <a:t>. </a:t>
            </a:r>
          </a:p>
          <a:p>
            <a:pPr eaLnBrk="1" fontAlgn="auto" hangingPunct="1">
              <a:spcBef>
                <a:spcPts val="0"/>
              </a:spcBef>
              <a:spcAft>
                <a:spcPts val="0"/>
              </a:spcAft>
              <a:defRPr/>
            </a:pPr>
            <a:r>
              <a:rPr lang="en-US" sz="1700" b="1" kern="0" dirty="0">
                <a:solidFill>
                  <a:schemeClr val="accent5"/>
                </a:solidFill>
                <a:latin typeface="Arial" panose="020B0604020202020204" pitchFamily="34" charset="0"/>
                <a:cs typeface="Arial" panose="020B0604020202020204" pitchFamily="34" charset="0"/>
              </a:rPr>
              <a:t>Our Mission</a:t>
            </a:r>
            <a:r>
              <a:rPr lang="en-US" sz="1700" kern="0" dirty="0">
                <a:solidFill>
                  <a:schemeClr val="accent5"/>
                </a:solidFill>
                <a:latin typeface="Arial" panose="020B0604020202020204" pitchFamily="34" charset="0"/>
                <a:cs typeface="Arial" panose="020B0604020202020204" pitchFamily="34" charset="0"/>
              </a:rPr>
              <a:t>: </a:t>
            </a:r>
            <a:r>
              <a:rPr lang="en-US" sz="1700" kern="0" dirty="0">
                <a:solidFill>
                  <a:sysClr val="windowText" lastClr="000000"/>
                </a:solidFill>
                <a:latin typeface="Arial" panose="020B0604020202020204" pitchFamily="34" charset="0"/>
                <a:cs typeface="Arial" panose="020B0604020202020204" pitchFamily="34" charset="0"/>
              </a:rPr>
              <a:t>To enrich the academic experience with diverse opportunities that empower students to achieve their full potential </a:t>
            </a:r>
          </a:p>
        </p:txBody>
      </p:sp>
      <p:pic>
        <p:nvPicPr>
          <p:cNvPr id="9221" name="Picture 2">
            <a:extLst>
              <a:ext uri="{FF2B5EF4-FFF2-40B4-BE49-F238E27FC236}">
                <a16:creationId xmlns:a16="http://schemas.microsoft.com/office/drawing/2014/main" id="{A2B8D65F-B0FE-417F-9449-CC9724C380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60363"/>
            <a:ext cx="15382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a:extLst>
              <a:ext uri="{FF2B5EF4-FFF2-40B4-BE49-F238E27FC236}">
                <a16:creationId xmlns:a16="http://schemas.microsoft.com/office/drawing/2014/main" id="{12B1618D-7927-4561-9E98-F5F5E3A457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 y="4878388"/>
            <a:ext cx="182245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a:extLst>
              <a:ext uri="{FF2B5EF4-FFF2-40B4-BE49-F238E27FC236}">
                <a16:creationId xmlns:a16="http://schemas.microsoft.com/office/drawing/2014/main" id="{9E87A4E2-3D1F-4BB4-B8CC-E3092FC99DD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362" y="2513013"/>
            <a:ext cx="16351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93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00B2A74E-7062-492B-9105-20A5689127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26" y="411163"/>
            <a:ext cx="15382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id="{E32FCF42-7ACD-495D-B085-0CFC1F6ACC9F}"/>
              </a:ext>
            </a:extLst>
          </p:cNvPr>
          <p:cNvSpPr>
            <a:spLocks noChangeArrowheads="1"/>
          </p:cNvSpPr>
          <p:nvPr/>
        </p:nvSpPr>
        <p:spPr bwMode="auto">
          <a:xfrm>
            <a:off x="203200" y="1865313"/>
            <a:ext cx="640556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dirty="0"/>
              <a:t>Develop: Advance and Promote Careers in the Science of Food</a:t>
            </a:r>
            <a:br>
              <a:rPr lang="en-US" altLang="en-US" sz="1500" dirty="0"/>
            </a:br>
            <a:r>
              <a:rPr lang="en-US" altLang="en-US" sz="1500" dirty="0"/>
              <a:t>Enhance and promote the knowledge of IFT members and prospective members worldwide. </a:t>
            </a:r>
          </a:p>
          <a:p>
            <a:pPr>
              <a:lnSpc>
                <a:spcPct val="100000"/>
              </a:lnSpc>
              <a:spcBef>
                <a:spcPct val="0"/>
              </a:spcBef>
              <a:buFontTx/>
              <a:buNone/>
            </a:pPr>
            <a:endParaRPr lang="en-US" altLang="en-US" sz="1500" b="1" dirty="0"/>
          </a:p>
          <a:p>
            <a:pPr>
              <a:lnSpc>
                <a:spcPct val="100000"/>
              </a:lnSpc>
              <a:spcBef>
                <a:spcPct val="0"/>
              </a:spcBef>
              <a:buFontTx/>
              <a:buNone/>
            </a:pPr>
            <a:r>
              <a:rPr lang="en-US" altLang="en-US" sz="1500" b="1" dirty="0"/>
              <a:t>Network: Establish Productive and Interactive Global Networks</a:t>
            </a:r>
            <a:br>
              <a:rPr lang="en-US" altLang="en-US" sz="1500" dirty="0"/>
            </a:br>
            <a:r>
              <a:rPr lang="en-US" altLang="en-US" sz="1500" dirty="0"/>
              <a:t>Engage and convene relevant stakeholders to debate, create and transfer knowledge, and communicate the latest information affecting the science of food. </a:t>
            </a:r>
          </a:p>
          <a:p>
            <a:pPr>
              <a:lnSpc>
                <a:spcPct val="100000"/>
              </a:lnSpc>
              <a:spcBef>
                <a:spcPct val="0"/>
              </a:spcBef>
              <a:buFontTx/>
              <a:buNone/>
            </a:pPr>
            <a:endParaRPr lang="en-US" altLang="en-US" sz="1500" b="1" dirty="0"/>
          </a:p>
          <a:p>
            <a:pPr>
              <a:lnSpc>
                <a:spcPct val="100000"/>
              </a:lnSpc>
              <a:spcBef>
                <a:spcPct val="0"/>
              </a:spcBef>
              <a:buFontTx/>
              <a:buNone/>
            </a:pPr>
            <a:r>
              <a:rPr lang="en-US" altLang="en-US" sz="1500" b="1" dirty="0"/>
              <a:t>Innovate: Promote Science, Technology and Their Application</a:t>
            </a:r>
            <a:br>
              <a:rPr lang="en-US" altLang="en-US" sz="1500" dirty="0"/>
            </a:br>
            <a:r>
              <a:rPr lang="en-US" altLang="en-US" sz="1500" dirty="0"/>
              <a:t>Be a source of influence and thought leadership for the development, application and communication of the science of food.</a:t>
            </a:r>
          </a:p>
          <a:p>
            <a:pPr>
              <a:lnSpc>
                <a:spcPct val="100000"/>
              </a:lnSpc>
              <a:spcBef>
                <a:spcPct val="0"/>
              </a:spcBef>
              <a:buFontTx/>
              <a:buNone/>
            </a:pPr>
            <a:endParaRPr lang="en-US" altLang="en-US" sz="1500" b="1" dirty="0"/>
          </a:p>
          <a:p>
            <a:pPr>
              <a:lnSpc>
                <a:spcPct val="100000"/>
              </a:lnSpc>
              <a:spcBef>
                <a:spcPct val="0"/>
              </a:spcBef>
              <a:buFontTx/>
              <a:buNone/>
            </a:pPr>
            <a:r>
              <a:rPr lang="en-US" altLang="en-US" sz="1500" b="1" dirty="0"/>
              <a:t>Advocate: Address Issues and Influence Outcomes</a:t>
            </a:r>
            <a:br>
              <a:rPr lang="en-US" altLang="en-US" sz="1500" dirty="0"/>
            </a:br>
            <a:r>
              <a:rPr lang="en-US" altLang="en-US" sz="1500" dirty="0"/>
              <a:t>Be the objective voice of the science of food by leveraging IFT’s members to proactively contribute evidence-based science to the public dialogue on food issues.</a:t>
            </a:r>
          </a:p>
          <a:p>
            <a:pPr>
              <a:lnSpc>
                <a:spcPct val="100000"/>
              </a:lnSpc>
              <a:spcBef>
                <a:spcPct val="0"/>
              </a:spcBef>
              <a:buFontTx/>
              <a:buNone/>
            </a:pPr>
            <a:endParaRPr lang="en-US" altLang="en-US" sz="1500" dirty="0"/>
          </a:p>
          <a:p>
            <a:pPr>
              <a:lnSpc>
                <a:spcPct val="100000"/>
              </a:lnSpc>
              <a:spcBef>
                <a:spcPct val="0"/>
              </a:spcBef>
              <a:buFontTx/>
              <a:buNone/>
            </a:pPr>
            <a:r>
              <a:rPr lang="en-US" altLang="en-US" sz="1500" b="1" dirty="0"/>
              <a:t>Include: </a:t>
            </a:r>
            <a:r>
              <a:rPr lang="en-US" sz="1500" b="1" dirty="0"/>
              <a:t>Enable Diversity, Inclusion and Equity</a:t>
            </a:r>
          </a:p>
          <a:p>
            <a:pPr>
              <a:lnSpc>
                <a:spcPct val="100000"/>
              </a:lnSpc>
              <a:spcBef>
                <a:spcPct val="0"/>
              </a:spcBef>
              <a:buFontTx/>
              <a:buNone/>
            </a:pPr>
            <a:r>
              <a:rPr lang="en-US" sz="1500" dirty="0"/>
              <a:t>Leverage D&amp;I within IFT to advance our mission and the science of food.</a:t>
            </a:r>
            <a:endParaRPr lang="en-US" altLang="en-US" sz="1500" dirty="0"/>
          </a:p>
        </p:txBody>
      </p:sp>
      <p:pic>
        <p:nvPicPr>
          <p:cNvPr id="13316" name="Picture 6">
            <a:extLst>
              <a:ext uri="{FF2B5EF4-FFF2-40B4-BE49-F238E27FC236}">
                <a16:creationId xmlns:a16="http://schemas.microsoft.com/office/drawing/2014/main" id="{17FCBBC9-E457-4EF1-BBEB-F9A4E8C69F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5163" y="450056"/>
            <a:ext cx="39227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2">
            <a:extLst>
              <a:ext uri="{FF2B5EF4-FFF2-40B4-BE49-F238E27FC236}">
                <a16:creationId xmlns:a16="http://schemas.microsoft.com/office/drawing/2014/main" id="{F64CAD92-084E-4FB6-AA1F-9D4792C8E4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4925" y="411163"/>
            <a:ext cx="1973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3">
            <a:extLst>
              <a:ext uri="{FF2B5EF4-FFF2-40B4-BE49-F238E27FC236}">
                <a16:creationId xmlns:a16="http://schemas.microsoft.com/office/drawing/2014/main" id="{B04270F6-F22C-4A86-AB0D-B36B850B910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8568" y="1223169"/>
            <a:ext cx="328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4">
            <a:extLst>
              <a:ext uri="{FF2B5EF4-FFF2-40B4-BE49-F238E27FC236}">
                <a16:creationId xmlns:a16="http://schemas.microsoft.com/office/drawing/2014/main" id="{AEF7F557-CF8A-4044-ACA9-31409BDA529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31375" y="2271713"/>
            <a:ext cx="202565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5">
            <a:extLst>
              <a:ext uri="{FF2B5EF4-FFF2-40B4-BE49-F238E27FC236}">
                <a16:creationId xmlns:a16="http://schemas.microsoft.com/office/drawing/2014/main" id="{320C27B6-2AF5-4ADA-AE2C-9C3A256D1FA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07538" y="3725863"/>
            <a:ext cx="2259012"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0">
            <a:extLst>
              <a:ext uri="{FF2B5EF4-FFF2-40B4-BE49-F238E27FC236}">
                <a16:creationId xmlns:a16="http://schemas.microsoft.com/office/drawing/2014/main" id="{08B824CB-D410-4BEE-AC3D-C80D76D1F1DA}"/>
              </a:ext>
            </a:extLst>
          </p:cNvPr>
          <p:cNvPicPr>
            <a:picLocks noChangeAspect="1"/>
          </p:cNvPicPr>
          <p:nvPr/>
        </p:nvPicPr>
        <p:blipFill>
          <a:blip r:embed="rId9">
            <a:extLst>
              <a:ext uri="{28A0092B-C50C-407E-A947-70E740481C1C}">
                <a14:useLocalDpi xmlns:a14="http://schemas.microsoft.com/office/drawing/2010/main" val="0"/>
              </a:ext>
            </a:extLst>
          </a:blip>
          <a:srcRect t="25764" b="18987"/>
          <a:stretch>
            <a:fillRect/>
          </a:stretch>
        </p:blipFill>
        <p:spPr bwMode="auto">
          <a:xfrm>
            <a:off x="8934450" y="5817394"/>
            <a:ext cx="31083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2">
            <a:extLst>
              <a:ext uri="{FF2B5EF4-FFF2-40B4-BE49-F238E27FC236}">
                <a16:creationId xmlns:a16="http://schemas.microsoft.com/office/drawing/2014/main" id="{31590738-BECC-4694-87B2-FEB82FC7B75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731375" y="914400"/>
            <a:ext cx="23336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Box 23">
            <a:extLst>
              <a:ext uri="{FF2B5EF4-FFF2-40B4-BE49-F238E27FC236}">
                <a16:creationId xmlns:a16="http://schemas.microsoft.com/office/drawing/2014/main" id="{1EC79C06-17CD-452A-90B7-6E3AB361066F}"/>
              </a:ext>
            </a:extLst>
          </p:cNvPr>
          <p:cNvSpPr txBox="1">
            <a:spLocks noChangeArrowheads="1"/>
          </p:cNvSpPr>
          <p:nvPr/>
        </p:nvSpPr>
        <p:spPr bwMode="auto">
          <a:xfrm>
            <a:off x="6686550" y="5982494"/>
            <a:ext cx="20780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dirty="0">
                <a:latin typeface="Segoe UI Emoji" panose="020B0502040204020203" pitchFamily="34" charset="0"/>
                <a:ea typeface="Segoe UI Emoji" panose="020B0502040204020203" pitchFamily="34" charset="0"/>
                <a:cs typeface="Segoe UI Emoji" panose="020B0502040204020203" pitchFamily="34" charset="0"/>
              </a:rPr>
              <a:t>IFT | </a:t>
            </a:r>
            <a:r>
              <a:rPr lang="en-US" altLang="en-US" sz="1500" b="1" i="1" dirty="0">
                <a:latin typeface="Segoe UI Emoji" panose="020B0502040204020203" pitchFamily="34" charset="0"/>
                <a:ea typeface="Segoe UI Emoji" panose="020B0502040204020203" pitchFamily="34" charset="0"/>
                <a:cs typeface="Segoe UI Emoji" panose="020B0502040204020203" pitchFamily="34" charset="0"/>
              </a:rPr>
              <a:t>SECTIONS</a:t>
            </a:r>
          </a:p>
        </p:txBody>
      </p:sp>
      <p:sp>
        <p:nvSpPr>
          <p:cNvPr id="13324" name="TextBox 24">
            <a:extLst>
              <a:ext uri="{FF2B5EF4-FFF2-40B4-BE49-F238E27FC236}">
                <a16:creationId xmlns:a16="http://schemas.microsoft.com/office/drawing/2014/main" id="{E3891EFB-0B55-43EA-9BFD-4069C62439F1}"/>
              </a:ext>
            </a:extLst>
          </p:cNvPr>
          <p:cNvSpPr txBox="1">
            <a:spLocks noChangeArrowheads="1"/>
          </p:cNvSpPr>
          <p:nvPr/>
        </p:nvSpPr>
        <p:spPr bwMode="auto">
          <a:xfrm>
            <a:off x="6856412" y="6203950"/>
            <a:ext cx="20685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dirty="0">
                <a:latin typeface="Segoe UI Emoji" panose="020B0502040204020203" pitchFamily="34" charset="0"/>
                <a:ea typeface="Segoe UI Emoji" panose="020B0502040204020203" pitchFamily="34" charset="0"/>
                <a:cs typeface="Segoe UI Emoji" panose="020B0502040204020203" pitchFamily="34" charset="0"/>
              </a:rPr>
              <a:t>IFT | </a:t>
            </a:r>
            <a:r>
              <a:rPr lang="en-US" altLang="en-US" sz="1500" b="1" i="1" dirty="0">
                <a:latin typeface="Segoe UI Emoji" panose="020B0502040204020203" pitchFamily="34" charset="0"/>
                <a:ea typeface="Segoe UI Emoji" panose="020B0502040204020203" pitchFamily="34" charset="0"/>
                <a:cs typeface="Segoe UI Emoji" panose="020B0502040204020203" pitchFamily="34" charset="0"/>
              </a:rPr>
              <a:t>DIVISIONS</a:t>
            </a:r>
          </a:p>
        </p:txBody>
      </p:sp>
      <p:pic>
        <p:nvPicPr>
          <p:cNvPr id="13325" name="Picture 27">
            <a:extLst>
              <a:ext uri="{FF2B5EF4-FFF2-40B4-BE49-F238E27FC236}">
                <a16:creationId xmlns:a16="http://schemas.microsoft.com/office/drawing/2014/main" id="{C685EE4D-CF45-4B44-AB04-E09F130914B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80225" y="2263775"/>
            <a:ext cx="24653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29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a:extLst>
              <a:ext uri="{FF2B5EF4-FFF2-40B4-BE49-F238E27FC236}">
                <a16:creationId xmlns:a16="http://schemas.microsoft.com/office/drawing/2014/main" id="{1DC8F67A-C695-4B52-BE15-516B7F7C59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726" y="448242"/>
            <a:ext cx="20129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a:extLst>
              <a:ext uri="{FF2B5EF4-FFF2-40B4-BE49-F238E27FC236}">
                <a16:creationId xmlns:a16="http://schemas.microsoft.com/office/drawing/2014/main" id="{CE2465FA-AD1A-46BC-964B-CF2FDA72DD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7297" y="592137"/>
            <a:ext cx="28749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a:extLst>
              <a:ext uri="{FF2B5EF4-FFF2-40B4-BE49-F238E27FC236}">
                <a16:creationId xmlns:a16="http://schemas.microsoft.com/office/drawing/2014/main" id="{81710387-128F-42AE-8FDF-BB35B8072B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7642" y="2296517"/>
            <a:ext cx="23669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0">
            <a:extLst>
              <a:ext uri="{FF2B5EF4-FFF2-40B4-BE49-F238E27FC236}">
                <a16:creationId xmlns:a16="http://schemas.microsoft.com/office/drawing/2014/main" id="{996A4DA6-5EE8-4DA0-8493-DEFD4746E55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7763" y="349647"/>
            <a:ext cx="19208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a:extLst>
              <a:ext uri="{FF2B5EF4-FFF2-40B4-BE49-F238E27FC236}">
                <a16:creationId xmlns:a16="http://schemas.microsoft.com/office/drawing/2014/main" id="{0351BC49-1B25-4060-96BD-97222A168EA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56313" y="3602038"/>
            <a:ext cx="2652712"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2">
            <a:extLst>
              <a:ext uri="{FF2B5EF4-FFF2-40B4-BE49-F238E27FC236}">
                <a16:creationId xmlns:a16="http://schemas.microsoft.com/office/drawing/2014/main" id="{089BCFDE-E99B-4F24-8639-DC613FA5D58D}"/>
              </a:ext>
            </a:extLst>
          </p:cNvPr>
          <p:cNvPicPr>
            <a:picLocks noChangeAspect="1"/>
          </p:cNvPicPr>
          <p:nvPr/>
        </p:nvPicPr>
        <p:blipFill>
          <a:blip r:embed="rId8">
            <a:extLst>
              <a:ext uri="{28A0092B-C50C-407E-A947-70E740481C1C}">
                <a14:useLocalDpi xmlns:a14="http://schemas.microsoft.com/office/drawing/2010/main" val="0"/>
              </a:ext>
            </a:extLst>
          </a:blip>
          <a:srcRect r="13538"/>
          <a:stretch>
            <a:fillRect/>
          </a:stretch>
        </p:blipFill>
        <p:spPr bwMode="auto">
          <a:xfrm>
            <a:off x="8709025" y="3825875"/>
            <a:ext cx="31765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3">
            <a:extLst>
              <a:ext uri="{FF2B5EF4-FFF2-40B4-BE49-F238E27FC236}">
                <a16:creationId xmlns:a16="http://schemas.microsoft.com/office/drawing/2014/main" id="{7C1C1CE7-F7BD-425F-BF7D-C7D2B723486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920255" y="4825093"/>
            <a:ext cx="2965358" cy="170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Rectangle 14">
            <a:extLst>
              <a:ext uri="{FF2B5EF4-FFF2-40B4-BE49-F238E27FC236}">
                <a16:creationId xmlns:a16="http://schemas.microsoft.com/office/drawing/2014/main" id="{6DF60F82-1527-4DD7-8CB5-1CF3DC0FC403}"/>
              </a:ext>
            </a:extLst>
          </p:cNvPr>
          <p:cNvSpPr>
            <a:spLocks noChangeArrowheads="1"/>
          </p:cNvSpPr>
          <p:nvPr/>
        </p:nvSpPr>
        <p:spPr bwMode="auto">
          <a:xfrm>
            <a:off x="158750" y="2373313"/>
            <a:ext cx="514667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200" b="1"/>
              <a:t>Connect: </a:t>
            </a:r>
            <a:r>
              <a:rPr lang="en-US" altLang="en-US" sz="2200">
                <a:solidFill>
                  <a:srgbClr val="000000"/>
                </a:solidFill>
              </a:rPr>
              <a:t>Bring people, ideas, and opportunities together to support students’ professional goals</a:t>
            </a:r>
          </a:p>
          <a:p>
            <a:pPr>
              <a:lnSpc>
                <a:spcPct val="100000"/>
              </a:lnSpc>
              <a:spcBef>
                <a:spcPct val="0"/>
              </a:spcBef>
              <a:buFontTx/>
              <a:buNone/>
            </a:pPr>
            <a:endParaRPr lang="en-US" altLang="en-US" sz="2200" b="1"/>
          </a:p>
          <a:p>
            <a:pPr>
              <a:lnSpc>
                <a:spcPct val="100000"/>
              </a:lnSpc>
              <a:spcBef>
                <a:spcPct val="0"/>
              </a:spcBef>
              <a:buFontTx/>
              <a:buNone/>
            </a:pPr>
            <a:r>
              <a:rPr lang="en-US" altLang="en-US" sz="2200" b="1"/>
              <a:t>Develop: </a:t>
            </a:r>
            <a:r>
              <a:rPr lang="en-US" altLang="en-US" sz="2200">
                <a:solidFill>
                  <a:srgbClr val="000000"/>
                </a:solidFill>
              </a:rPr>
              <a:t>Provide opportunities for skill development beyond the classroom and lab</a:t>
            </a:r>
          </a:p>
          <a:p>
            <a:pPr>
              <a:lnSpc>
                <a:spcPct val="100000"/>
              </a:lnSpc>
              <a:spcBef>
                <a:spcPct val="0"/>
              </a:spcBef>
              <a:buFontTx/>
              <a:buNone/>
            </a:pPr>
            <a:endParaRPr lang="en-US" altLang="en-US" sz="2200" b="1"/>
          </a:p>
          <a:p>
            <a:pPr>
              <a:lnSpc>
                <a:spcPct val="100000"/>
              </a:lnSpc>
              <a:spcBef>
                <a:spcPct val="0"/>
              </a:spcBef>
              <a:buFontTx/>
              <a:buNone/>
            </a:pPr>
            <a:r>
              <a:rPr lang="en-US" altLang="en-US" sz="2200" b="1"/>
              <a:t>Support</a:t>
            </a:r>
            <a:r>
              <a:rPr lang="en-US" altLang="en-US" sz="2200"/>
              <a:t>: </a:t>
            </a:r>
            <a:r>
              <a:rPr lang="en-US" altLang="en-US" sz="2200">
                <a:solidFill>
                  <a:srgbClr val="000000"/>
                </a:solidFill>
              </a:rPr>
              <a:t>Cultivate friendship, mentorship, and leadership among those pursuing an education in the science of food</a:t>
            </a:r>
            <a:endParaRPr lang="en-US" altLang="en-US" sz="2200" b="1"/>
          </a:p>
        </p:txBody>
      </p:sp>
      <p:pic>
        <p:nvPicPr>
          <p:cNvPr id="15370" name="Picture 15">
            <a:extLst>
              <a:ext uri="{FF2B5EF4-FFF2-40B4-BE49-F238E27FC236}">
                <a16:creationId xmlns:a16="http://schemas.microsoft.com/office/drawing/2014/main" id="{5C57AB00-4371-4BC7-BCA4-2CD8F42D4FB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625013" y="373857"/>
            <a:ext cx="2346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56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7C9DD591-5429-44D3-B38B-EF1BE07D3A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818" y="419100"/>
            <a:ext cx="2278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F1C4476B-482B-4694-8B86-C522E88A36E5}"/>
              </a:ext>
            </a:extLst>
          </p:cNvPr>
          <p:cNvSpPr>
            <a:spLocks noChangeArrowheads="1"/>
          </p:cNvSpPr>
          <p:nvPr/>
        </p:nvSpPr>
        <p:spPr bwMode="auto">
          <a:xfrm>
            <a:off x="215900" y="1974850"/>
            <a:ext cx="6135688"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700" b="1" dirty="0"/>
              <a:t>Motivate: Encourage the best young minds to pursue careers in the science of food. </a:t>
            </a:r>
            <a:r>
              <a:rPr lang="en-US" altLang="en-US" sz="1700" dirty="0"/>
              <a:t>The world needs the brightest minds engaged in the science of food in order to meet the challenges ahead of us to feed a projected population of 9 billion in 2050.</a:t>
            </a:r>
          </a:p>
          <a:p>
            <a:pPr>
              <a:lnSpc>
                <a:spcPct val="100000"/>
              </a:lnSpc>
              <a:spcBef>
                <a:spcPct val="0"/>
              </a:spcBef>
              <a:buFontTx/>
              <a:buNone/>
            </a:pPr>
            <a:endParaRPr lang="en-US" altLang="en-US" sz="1700" dirty="0"/>
          </a:p>
          <a:p>
            <a:pPr>
              <a:lnSpc>
                <a:spcPct val="100000"/>
              </a:lnSpc>
              <a:spcBef>
                <a:spcPct val="0"/>
              </a:spcBef>
              <a:buFontTx/>
              <a:buNone/>
            </a:pPr>
            <a:r>
              <a:rPr lang="en-US" altLang="en-US" sz="1700" b="1" dirty="0"/>
              <a:t>Support: Encourage, promote and reward excellence of students pursuing careers in the science of food. </a:t>
            </a:r>
            <a:r>
              <a:rPr lang="en-US" altLang="en-US" sz="1700" dirty="0"/>
              <a:t>Our scholarship program is one of the largest in the nation rewarding undergraduate and graduate students for their dedication to their future profession.  </a:t>
            </a:r>
          </a:p>
          <a:p>
            <a:pPr>
              <a:lnSpc>
                <a:spcPct val="100000"/>
              </a:lnSpc>
              <a:spcBef>
                <a:spcPct val="0"/>
              </a:spcBef>
              <a:buFontTx/>
              <a:buNone/>
            </a:pPr>
            <a:endParaRPr lang="en-US" altLang="en-US" sz="1700" dirty="0"/>
          </a:p>
          <a:p>
            <a:pPr>
              <a:lnSpc>
                <a:spcPct val="100000"/>
              </a:lnSpc>
              <a:spcBef>
                <a:spcPct val="0"/>
              </a:spcBef>
              <a:buFontTx/>
              <a:buNone/>
            </a:pPr>
            <a:r>
              <a:rPr lang="en-US" altLang="en-US" sz="1700" b="1" dirty="0"/>
              <a:t>Leverage: Bring together the collective knowledge of our community to pursue food and nutrition solutions for those in need. </a:t>
            </a:r>
            <a:r>
              <a:rPr lang="en-US" altLang="en-US" sz="1700" dirty="0"/>
              <a:t>Knowledge is power. And with an IFT community of over 17,000 strong, the Foundation will contribute knowledge toward food and nutrition solutions, in particular for those at the bottom of the economic pyramid.</a:t>
            </a:r>
          </a:p>
        </p:txBody>
      </p:sp>
      <p:sp>
        <p:nvSpPr>
          <p:cNvPr id="6" name="TextBox 5">
            <a:extLst>
              <a:ext uri="{FF2B5EF4-FFF2-40B4-BE49-F238E27FC236}">
                <a16:creationId xmlns:a16="http://schemas.microsoft.com/office/drawing/2014/main" id="{B3219684-9127-4F20-8534-73CD435872B2}"/>
              </a:ext>
            </a:extLst>
          </p:cNvPr>
          <p:cNvSpPr txBox="1"/>
          <p:nvPr/>
        </p:nvSpPr>
        <p:spPr>
          <a:xfrm>
            <a:off x="7006318" y="2121807"/>
            <a:ext cx="4235450" cy="4894263"/>
          </a:xfrm>
          <a:prstGeom prst="rect">
            <a:avLst/>
          </a:prstGeom>
          <a:noFill/>
        </p:spPr>
        <p:txBody>
          <a:bodyPr>
            <a:spAutoFit/>
          </a:bodyPr>
          <a:lstStyle/>
          <a:p>
            <a:pPr>
              <a:defRPr/>
            </a:pPr>
            <a:r>
              <a:rPr lang="en-US" sz="2800" b="1" dirty="0">
                <a:solidFill>
                  <a:schemeClr val="accent5"/>
                </a:solidFill>
              </a:rPr>
              <a:t>Programs we fund and support: </a:t>
            </a:r>
          </a:p>
          <a:p>
            <a:pPr marL="285750" indent="-285750">
              <a:buFont typeface="Arial" panose="020B0604020202020204" pitchFamily="34" charset="0"/>
              <a:buChar char="•"/>
              <a:defRPr/>
            </a:pPr>
            <a:r>
              <a:rPr lang="en-US" sz="2000" dirty="0"/>
              <a:t>Learn About Food Science</a:t>
            </a:r>
          </a:p>
          <a:p>
            <a:pPr marL="285750" indent="-285750">
              <a:buFont typeface="Arial" panose="020B0604020202020204" pitchFamily="34" charset="0"/>
              <a:buChar char="•"/>
              <a:defRPr/>
            </a:pPr>
            <a:r>
              <a:rPr lang="en-US" sz="2000" dirty="0"/>
              <a:t>Day in the Life of Food Scientists</a:t>
            </a:r>
          </a:p>
          <a:p>
            <a:pPr marL="285750" indent="-285750">
              <a:buFont typeface="Arial" panose="020B0604020202020204" pitchFamily="34" charset="0"/>
              <a:buChar char="•"/>
              <a:defRPr/>
            </a:pPr>
            <a:r>
              <a:rPr lang="en-US" sz="2000" dirty="0"/>
              <a:t>Science of Food Educator Expo Program</a:t>
            </a:r>
          </a:p>
          <a:p>
            <a:pPr marL="285750" indent="-285750">
              <a:buFont typeface="Arial" panose="020B0604020202020204" pitchFamily="34" charset="0"/>
              <a:buChar char="•"/>
              <a:defRPr/>
            </a:pPr>
            <a:r>
              <a:rPr lang="en-US" sz="2000" dirty="0"/>
              <a:t>Academic &amp; Travel Scholarships</a:t>
            </a:r>
          </a:p>
          <a:p>
            <a:pPr marL="285750" indent="-285750">
              <a:buFont typeface="Arial" panose="020B0604020202020204" pitchFamily="34" charset="0"/>
              <a:buChar char="•"/>
              <a:defRPr/>
            </a:pPr>
            <a:r>
              <a:rPr lang="en-US" sz="2000" dirty="0"/>
              <a:t>Summer Scholars Program</a:t>
            </a:r>
          </a:p>
          <a:p>
            <a:pPr marL="285750" indent="-285750">
              <a:buFont typeface="Arial" panose="020B0604020202020204" pitchFamily="34" charset="0"/>
              <a:buChar char="•"/>
              <a:defRPr/>
            </a:pPr>
            <a:r>
              <a:rPr lang="en-US" sz="2000" dirty="0"/>
              <a:t>Intern+ Program</a:t>
            </a:r>
          </a:p>
          <a:p>
            <a:pPr marL="285750" indent="-285750">
              <a:buFont typeface="Arial" panose="020B0604020202020204" pitchFamily="34" charset="0"/>
              <a:buChar char="•"/>
              <a:defRPr/>
            </a:pPr>
            <a:r>
              <a:rPr lang="en-US" sz="2000" dirty="0"/>
              <a:t>Research Fellowship Program</a:t>
            </a:r>
          </a:p>
          <a:p>
            <a:pPr marL="285750" indent="-285750">
              <a:buFont typeface="Arial" panose="020B0604020202020204" pitchFamily="34" charset="0"/>
              <a:buChar char="•"/>
              <a:defRPr/>
            </a:pPr>
            <a:r>
              <a:rPr lang="en-US" sz="2000" dirty="0"/>
              <a:t>Volunteer Globally Program</a:t>
            </a:r>
          </a:p>
          <a:p>
            <a:pPr marL="285750" indent="-285750">
              <a:buFont typeface="Arial" panose="020B0604020202020204" pitchFamily="34" charset="0"/>
              <a:buChar char="•"/>
              <a:defRPr/>
            </a:pPr>
            <a:r>
              <a:rPr lang="en-US" sz="2000" dirty="0"/>
              <a:t>USA Science and Engineering Festival</a:t>
            </a:r>
          </a:p>
          <a:p>
            <a:pPr>
              <a:defRPr/>
            </a:pPr>
            <a:endParaRPr lang="en-US" dirty="0"/>
          </a:p>
          <a:p>
            <a:pPr>
              <a:defRPr/>
            </a:pPr>
            <a:endParaRPr lang="en-US" dirty="0"/>
          </a:p>
        </p:txBody>
      </p:sp>
      <p:pic>
        <p:nvPicPr>
          <p:cNvPr id="17413" name="Picture 6">
            <a:extLst>
              <a:ext uri="{FF2B5EF4-FFF2-40B4-BE49-F238E27FC236}">
                <a16:creationId xmlns:a16="http://schemas.microsoft.com/office/drawing/2014/main" id="{04959A6B-0AC6-4226-BF06-1816A7542F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15363" y="146050"/>
            <a:ext cx="30003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a:extLst>
              <a:ext uri="{FF2B5EF4-FFF2-40B4-BE49-F238E27FC236}">
                <a16:creationId xmlns:a16="http://schemas.microsoft.com/office/drawing/2014/main" id="{83B31DE0-5A84-4AF8-AE27-41BD35602AB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51425" y="4191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a:extLst>
              <a:ext uri="{FF2B5EF4-FFF2-40B4-BE49-F238E27FC236}">
                <a16:creationId xmlns:a16="http://schemas.microsoft.com/office/drawing/2014/main" id="{775947C0-5DE9-48E2-8635-744BAA1FD93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0494" y="19050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92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7980"/>
            <a:ext cx="12192000" cy="1558254"/>
          </a:xfrm>
          <a:solidFill>
            <a:schemeClr val="bg2"/>
          </a:solidFill>
        </p:spPr>
        <p:txBody>
          <a:bodyPr>
            <a:normAutofit/>
          </a:bodyPr>
          <a:lstStyle/>
          <a:p>
            <a:r>
              <a:rPr lang="en-US" b="1" dirty="0"/>
              <a:t>Representative: Why I Chose Food Science</a:t>
            </a:r>
          </a:p>
        </p:txBody>
      </p:sp>
      <p:sp>
        <p:nvSpPr>
          <p:cNvPr id="4" name="TextBox 3"/>
          <p:cNvSpPr txBox="1"/>
          <p:nvPr/>
        </p:nvSpPr>
        <p:spPr>
          <a:xfrm>
            <a:off x="5924551" y="3704265"/>
            <a:ext cx="4244741" cy="461665"/>
          </a:xfrm>
          <a:prstGeom prst="rect">
            <a:avLst/>
          </a:prstGeom>
          <a:noFill/>
        </p:spPr>
        <p:txBody>
          <a:bodyPr wrap="square" rtlCol="0" anchor="t">
            <a:spAutoFit/>
          </a:bodyPr>
          <a:lstStyle/>
          <a:p>
            <a:r>
              <a:rPr lang="en-US" sz="2400" dirty="0"/>
              <a:t>NAME</a:t>
            </a:r>
          </a:p>
        </p:txBody>
      </p:sp>
    </p:spTree>
    <p:extLst>
      <p:ext uri="{BB962C8B-B14F-4D97-AF65-F5344CB8AC3E}">
        <p14:creationId xmlns:p14="http://schemas.microsoft.com/office/powerpoint/2010/main" val="14719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7980"/>
            <a:ext cx="12192000" cy="1558254"/>
          </a:xfrm>
          <a:solidFill>
            <a:schemeClr val="bg2"/>
          </a:solidFill>
        </p:spPr>
        <p:txBody>
          <a:bodyPr>
            <a:normAutofit/>
          </a:bodyPr>
          <a:lstStyle/>
          <a:p>
            <a:r>
              <a:rPr lang="en-US" b="1" dirty="0"/>
              <a:t>Hands-On Experiments</a:t>
            </a:r>
          </a:p>
        </p:txBody>
      </p:sp>
      <p:sp>
        <p:nvSpPr>
          <p:cNvPr id="3" name="TextBox 2">
            <a:extLst>
              <a:ext uri="{FF2B5EF4-FFF2-40B4-BE49-F238E27FC236}">
                <a16:creationId xmlns:a16="http://schemas.microsoft.com/office/drawing/2014/main" id="{7163A5C2-F117-4305-BD27-3BD881B90B07}"/>
              </a:ext>
            </a:extLst>
          </p:cNvPr>
          <p:cNvSpPr txBox="1"/>
          <p:nvPr/>
        </p:nvSpPr>
        <p:spPr>
          <a:xfrm>
            <a:off x="6096000" y="3655279"/>
            <a:ext cx="4244741" cy="461665"/>
          </a:xfrm>
          <a:prstGeom prst="rect">
            <a:avLst/>
          </a:prstGeom>
          <a:noFill/>
        </p:spPr>
        <p:txBody>
          <a:bodyPr wrap="square" rtlCol="0" anchor="t">
            <a:spAutoFit/>
          </a:bodyPr>
          <a:lstStyle/>
          <a:p>
            <a:r>
              <a:rPr lang="en-US" sz="2400" dirty="0"/>
              <a:t>NAME</a:t>
            </a:r>
          </a:p>
        </p:txBody>
      </p:sp>
    </p:spTree>
    <p:extLst>
      <p:ext uri="{BB962C8B-B14F-4D97-AF65-F5344CB8AC3E}">
        <p14:creationId xmlns:p14="http://schemas.microsoft.com/office/powerpoint/2010/main" val="1667929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icture xmlns="4e1db8b9-49f7-4daf-bdc4-ee9d0677b397">
      <Url xsi:nil="true"/>
      <Description xsi:nil="true"/>
    </Pictur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CB0B742340C14C95039DD2D295CA26" ma:contentTypeVersion="15" ma:contentTypeDescription="Create a new document." ma:contentTypeScope="" ma:versionID="ede095041e1a64691db87f4d3e9df53f">
  <xsd:schema xmlns:xsd="http://www.w3.org/2001/XMLSchema" xmlns:xs="http://www.w3.org/2001/XMLSchema" xmlns:p="http://schemas.microsoft.com/office/2006/metadata/properties" xmlns:ns1="http://schemas.microsoft.com/sharepoint/v3" xmlns:ns2="4e1db8b9-49f7-4daf-bdc4-ee9d0677b397" xmlns:ns3="44d84a13-2842-41d9-b6a6-d34858df8828" targetNamespace="http://schemas.microsoft.com/office/2006/metadata/properties" ma:root="true" ma:fieldsID="243b80b77d1e4fde2769203151bb27cb" ns1:_="" ns2:_="" ns3:_="">
    <xsd:import namespace="http://schemas.microsoft.com/sharepoint/v3"/>
    <xsd:import namespace="4e1db8b9-49f7-4daf-bdc4-ee9d0677b397"/>
    <xsd:import namespace="44d84a13-2842-41d9-b6a6-d34858df88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Picture"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1db8b9-49f7-4daf-bdc4-ee9d0677b3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Picture" ma:index="16"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d84a13-2842-41d9-b6a6-d34858df882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B7BE48-DC88-415F-A00B-7F674535F785}">
  <ds:schemaRefs>
    <ds:schemaRef ds:uri="http://schemas.microsoft.com/sharepoint/v3/contenttype/forms"/>
  </ds:schemaRefs>
</ds:datastoreItem>
</file>

<file path=customXml/itemProps2.xml><?xml version="1.0" encoding="utf-8"?>
<ds:datastoreItem xmlns:ds="http://schemas.openxmlformats.org/officeDocument/2006/customXml" ds:itemID="{0485EAA0-FDCA-411C-A3E8-00D48EE4A284}">
  <ds:schemaRefs>
    <ds:schemaRef ds:uri="http://schemas.microsoft.com/office/2006/metadata/properties"/>
    <ds:schemaRef ds:uri="http://schemas.microsoft.com/office/infopath/2007/PartnerControls"/>
    <ds:schemaRef ds:uri="4e1db8b9-49f7-4daf-bdc4-ee9d0677b397"/>
    <ds:schemaRef ds:uri="http://schemas.microsoft.com/sharepoint/v3"/>
  </ds:schemaRefs>
</ds:datastoreItem>
</file>

<file path=customXml/itemProps3.xml><?xml version="1.0" encoding="utf-8"?>
<ds:datastoreItem xmlns:ds="http://schemas.openxmlformats.org/officeDocument/2006/customXml" ds:itemID="{6EDDF170-FC3A-4C0B-A040-9C2F0ECB2A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1db8b9-49f7-4daf-bdc4-ee9d0677b397"/>
    <ds:schemaRef ds:uri="44d84a13-2842-41d9-b6a6-d34858df88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TotalTime>
  <Words>338</Words>
  <Application>Microsoft Office PowerPoint</Application>
  <PresentationFormat>Widescreen</PresentationFormat>
  <Paragraphs>62</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Science of Food Educator Expo</vt:lpstr>
      <vt:lpstr>Agenda</vt:lpstr>
      <vt:lpstr>Overview of IFT/Feeding Tomorrow</vt:lpstr>
      <vt:lpstr>PowerPoint Presentation</vt:lpstr>
      <vt:lpstr>PowerPoint Presentation</vt:lpstr>
      <vt:lpstr>PowerPoint Presentation</vt:lpstr>
      <vt:lpstr>PowerPoint Presentation</vt:lpstr>
      <vt:lpstr>Representative: Why I Chose Food Science</vt:lpstr>
      <vt:lpstr>Hands-On Experiments</vt:lpstr>
      <vt:lpstr>Multimedia</vt:lpstr>
      <vt:lpstr>PowerPoint Presentation</vt:lpstr>
    </vt:vector>
  </TitlesOfParts>
  <Company>IFT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Brookshaw</dc:creator>
  <cp:lastModifiedBy>Jaime Gutshall</cp:lastModifiedBy>
  <cp:revision>18</cp:revision>
  <dcterms:created xsi:type="dcterms:W3CDTF">2017-07-18T15:55:46Z</dcterms:created>
  <dcterms:modified xsi:type="dcterms:W3CDTF">2019-10-08T14:44:24Z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0x010100DECB0B742340C14C95039DD2D295CA26</vt:lpwstr>
  </property>
</Properties>
</file>